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4" r:id="rId2"/>
    <p:sldId id="277" r:id="rId3"/>
    <p:sldId id="257" r:id="rId4"/>
    <p:sldId id="268" r:id="rId5"/>
    <p:sldId id="259" r:id="rId6"/>
    <p:sldId id="260" r:id="rId7"/>
    <p:sldId id="261" r:id="rId8"/>
    <p:sldId id="266" r:id="rId9"/>
    <p:sldId id="270" r:id="rId10"/>
    <p:sldId id="262" r:id="rId11"/>
    <p:sldId id="271" r:id="rId12"/>
    <p:sldId id="263" r:id="rId13"/>
    <p:sldId id="275" r:id="rId14"/>
    <p:sldId id="292" r:id="rId15"/>
    <p:sldId id="282" r:id="rId16"/>
    <p:sldId id="283" r:id="rId17"/>
    <p:sldId id="284" r:id="rId18"/>
    <p:sldId id="285" r:id="rId19"/>
    <p:sldId id="286" r:id="rId20"/>
    <p:sldId id="287" r:id="rId21"/>
    <p:sldId id="288" r:id="rId22"/>
    <p:sldId id="289" r:id="rId23"/>
    <p:sldId id="290" r:id="rId24"/>
    <p:sldId id="291" r:id="rId25"/>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80862" autoAdjust="0"/>
  </p:normalViewPr>
  <p:slideViewPr>
    <p:cSldViewPr snapToGrid="0">
      <p:cViewPr varScale="1">
        <p:scale>
          <a:sx n="44" d="100"/>
          <a:sy n="44" d="100"/>
        </p:scale>
        <p:origin x="1210"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8C5AD-6D9C-48BD-8E67-89B90885EBEE}"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A2D80DDB-BCB4-44BA-A8DB-0C6560E09995}">
      <dgm:prSet/>
      <dgm:spPr>
        <a:noFill/>
        <a:ln w="28575">
          <a:solidFill>
            <a:schemeClr val="bg1">
              <a:lumMod val="65000"/>
            </a:schemeClr>
          </a:solidFill>
        </a:ln>
      </dgm:spPr>
      <dgm:t>
        <a:bodyPr/>
        <a:lstStyle/>
        <a:p>
          <a:pPr algn="l" rtl="0"/>
          <a:r>
            <a:rPr lang="en-US" dirty="0">
              <a:solidFill>
                <a:schemeClr val="tx1"/>
              </a:solidFill>
            </a:rPr>
            <a:t>Your strengths</a:t>
          </a:r>
        </a:p>
      </dgm:t>
    </dgm:pt>
    <dgm:pt modelId="{257F1860-E1AC-46AC-A0C3-9E24F97D78DB}" type="parTrans" cxnId="{14EA8A8C-B503-4AF1-B299-D86527C7D1EA}">
      <dgm:prSet/>
      <dgm:spPr/>
      <dgm:t>
        <a:bodyPr/>
        <a:lstStyle/>
        <a:p>
          <a:endParaRPr lang="en-US"/>
        </a:p>
      </dgm:t>
    </dgm:pt>
    <dgm:pt modelId="{52682D7A-0B2A-49D1-B31A-6E612055C54D}" type="sibTrans" cxnId="{14EA8A8C-B503-4AF1-B299-D86527C7D1EA}">
      <dgm:prSet/>
      <dgm:spPr/>
      <dgm:t>
        <a:bodyPr/>
        <a:lstStyle/>
        <a:p>
          <a:endParaRPr lang="en-US"/>
        </a:p>
      </dgm:t>
    </dgm:pt>
    <dgm:pt modelId="{AD185538-70C2-4E61-A046-249B376808CA}">
      <dgm:prSet/>
      <dgm:spPr>
        <a:noFill/>
        <a:ln w="28575">
          <a:solidFill>
            <a:schemeClr val="bg1">
              <a:lumMod val="65000"/>
            </a:schemeClr>
          </a:solidFill>
        </a:ln>
      </dgm:spPr>
      <dgm:t>
        <a:bodyPr/>
        <a:lstStyle/>
        <a:p>
          <a:pPr algn="l" rtl="0"/>
          <a:r>
            <a:rPr lang="en-US" dirty="0">
              <a:solidFill>
                <a:schemeClr val="tx1"/>
              </a:solidFill>
            </a:rPr>
            <a:t>Areas needing improvement</a:t>
          </a:r>
        </a:p>
      </dgm:t>
    </dgm:pt>
    <dgm:pt modelId="{57937EB5-C7E6-414D-9B4A-9AA3495FBF3A}" type="parTrans" cxnId="{06521DBC-B127-47FB-8681-388BECB3D4AF}">
      <dgm:prSet/>
      <dgm:spPr/>
      <dgm:t>
        <a:bodyPr/>
        <a:lstStyle/>
        <a:p>
          <a:endParaRPr lang="en-US"/>
        </a:p>
      </dgm:t>
    </dgm:pt>
    <dgm:pt modelId="{25DD4888-D454-48A1-ACF4-2F968642BCA7}" type="sibTrans" cxnId="{06521DBC-B127-47FB-8681-388BECB3D4AF}">
      <dgm:prSet/>
      <dgm:spPr/>
      <dgm:t>
        <a:bodyPr/>
        <a:lstStyle/>
        <a:p>
          <a:endParaRPr lang="en-US"/>
        </a:p>
      </dgm:t>
    </dgm:pt>
    <dgm:pt modelId="{866A196C-5F70-4CE5-B310-A851A38B8A61}">
      <dgm:prSet/>
      <dgm:spPr>
        <a:noFill/>
        <a:ln w="28575">
          <a:solidFill>
            <a:schemeClr val="bg1">
              <a:lumMod val="65000"/>
            </a:schemeClr>
          </a:solidFill>
        </a:ln>
      </dgm:spPr>
      <dgm:t>
        <a:bodyPr/>
        <a:lstStyle/>
        <a:p>
          <a:pPr algn="l" rtl="0"/>
          <a:r>
            <a:rPr lang="en-US" dirty="0">
              <a:solidFill>
                <a:schemeClr val="tx1"/>
              </a:solidFill>
            </a:rPr>
            <a:t>Optional section for free text remarks describing your attributes</a:t>
          </a:r>
        </a:p>
      </dgm:t>
    </dgm:pt>
    <dgm:pt modelId="{5F600EED-B550-485A-9D98-78D02698E3C0}" type="parTrans" cxnId="{B10AD147-8E53-4D1A-A588-299EFD1D684E}">
      <dgm:prSet/>
      <dgm:spPr/>
      <dgm:t>
        <a:bodyPr/>
        <a:lstStyle/>
        <a:p>
          <a:endParaRPr lang="en-US"/>
        </a:p>
      </dgm:t>
    </dgm:pt>
    <dgm:pt modelId="{7DEEA02F-7A8C-4F8E-95B2-EC0695B20CAF}" type="sibTrans" cxnId="{B10AD147-8E53-4D1A-A588-299EFD1D684E}">
      <dgm:prSet/>
      <dgm:spPr/>
      <dgm:t>
        <a:bodyPr/>
        <a:lstStyle/>
        <a:p>
          <a:endParaRPr lang="en-US"/>
        </a:p>
      </dgm:t>
    </dgm:pt>
    <dgm:pt modelId="{3AC494CB-1220-448F-AB05-E813A5395C5E}">
      <dgm:prSet/>
      <dgm:spPr>
        <a:noFill/>
        <a:ln w="28575">
          <a:solidFill>
            <a:schemeClr val="bg1">
              <a:lumMod val="65000"/>
            </a:schemeClr>
          </a:solidFill>
        </a:ln>
      </dgm:spPr>
      <dgm:t>
        <a:bodyPr/>
        <a:lstStyle/>
        <a:p>
          <a:pPr algn="l" rtl="0"/>
          <a:r>
            <a:rPr lang="en-US" dirty="0">
              <a:solidFill>
                <a:schemeClr val="tx1"/>
              </a:solidFill>
            </a:rPr>
            <a:t>Your Interactions and how you compare to others</a:t>
          </a:r>
        </a:p>
      </dgm:t>
    </dgm:pt>
    <dgm:pt modelId="{E8AD47C9-E3BB-4786-A51A-44860554A2FC}" type="parTrans" cxnId="{CE3301CE-AB6B-437D-84A2-5F001C4284C0}">
      <dgm:prSet/>
      <dgm:spPr/>
      <dgm:t>
        <a:bodyPr/>
        <a:lstStyle/>
        <a:p>
          <a:endParaRPr lang="en-US"/>
        </a:p>
      </dgm:t>
    </dgm:pt>
    <dgm:pt modelId="{5BAA9FC5-DD65-485F-8596-13AE5D65E361}" type="sibTrans" cxnId="{CE3301CE-AB6B-437D-84A2-5F001C4284C0}">
      <dgm:prSet/>
      <dgm:spPr/>
      <dgm:t>
        <a:bodyPr/>
        <a:lstStyle/>
        <a:p>
          <a:endParaRPr lang="en-US"/>
        </a:p>
      </dgm:t>
    </dgm:pt>
    <dgm:pt modelId="{3FB3BDDD-A2C6-409F-94DA-7C7F92E09BC2}" type="pres">
      <dgm:prSet presAssocID="{2CC8C5AD-6D9C-48BD-8E67-89B90885EBEE}" presName="linearFlow" presStyleCnt="0">
        <dgm:presLayoutVars>
          <dgm:dir/>
          <dgm:resizeHandles val="exact"/>
        </dgm:presLayoutVars>
      </dgm:prSet>
      <dgm:spPr/>
    </dgm:pt>
    <dgm:pt modelId="{67F941CD-83EF-40D8-8E86-508FB5B97087}" type="pres">
      <dgm:prSet presAssocID="{3AC494CB-1220-448F-AB05-E813A5395C5E}" presName="composite" presStyleCnt="0"/>
      <dgm:spPr/>
    </dgm:pt>
    <dgm:pt modelId="{85A22FDB-406F-4C02-ABD5-893FACF68040}" type="pres">
      <dgm:prSet presAssocID="{3AC494CB-1220-448F-AB05-E813A5395C5E}" presName="imgShp" presStyleLbl="fgImgPlace1" presStyleIdx="0" presStyleCnt="4"/>
      <dgm:spPr>
        <a:prstGeom prst="rect">
          <a:avLst/>
        </a:prstGeom>
        <a:blipFill rotWithShape="1">
          <a:blip xmlns:r="http://schemas.openxmlformats.org/officeDocument/2006/relationships" r:embed="rId1"/>
          <a:stretch>
            <a:fillRect/>
          </a:stretch>
        </a:blipFill>
        <a:ln>
          <a:noFill/>
        </a:ln>
      </dgm:spPr>
    </dgm:pt>
    <dgm:pt modelId="{98EA26BB-B16D-41BA-9E83-FE989C4BD564}" type="pres">
      <dgm:prSet presAssocID="{3AC494CB-1220-448F-AB05-E813A5395C5E}" presName="txShp" presStyleLbl="node1" presStyleIdx="0" presStyleCnt="4">
        <dgm:presLayoutVars>
          <dgm:bulletEnabled val="1"/>
        </dgm:presLayoutVars>
      </dgm:prSet>
      <dgm:spPr/>
    </dgm:pt>
    <dgm:pt modelId="{925D2DA5-1986-45F7-BA36-6F457544F61C}" type="pres">
      <dgm:prSet presAssocID="{5BAA9FC5-DD65-485F-8596-13AE5D65E361}" presName="spacing" presStyleCnt="0"/>
      <dgm:spPr/>
    </dgm:pt>
    <dgm:pt modelId="{3FC4E01F-EC7A-4847-A65C-86A14A7B1A72}" type="pres">
      <dgm:prSet presAssocID="{A2D80DDB-BCB4-44BA-A8DB-0C6560E09995}" presName="composite" presStyleCnt="0"/>
      <dgm:spPr/>
    </dgm:pt>
    <dgm:pt modelId="{9049740F-A781-4257-B063-098E303E0A0E}" type="pres">
      <dgm:prSet presAssocID="{A2D80DDB-BCB4-44BA-A8DB-0C6560E09995}" presName="imgShp" presStyleLbl="fgImgPlace1" presStyleIdx="1" presStyleCnt="4"/>
      <dgm:spPr>
        <a:prstGeom prst="roundRect">
          <a:avLst/>
        </a:prstGeom>
        <a:blipFill rotWithShape="1">
          <a:blip xmlns:r="http://schemas.openxmlformats.org/officeDocument/2006/relationships" r:embed="rId2"/>
          <a:stretch>
            <a:fillRect/>
          </a:stretch>
        </a:blipFill>
        <a:ln>
          <a:noFill/>
        </a:ln>
      </dgm:spPr>
    </dgm:pt>
    <dgm:pt modelId="{D50713DF-7ED1-4750-BB34-52FEECA17484}" type="pres">
      <dgm:prSet presAssocID="{A2D80DDB-BCB4-44BA-A8DB-0C6560E09995}" presName="txShp" presStyleLbl="node1" presStyleIdx="1" presStyleCnt="4">
        <dgm:presLayoutVars>
          <dgm:bulletEnabled val="1"/>
        </dgm:presLayoutVars>
      </dgm:prSet>
      <dgm:spPr/>
    </dgm:pt>
    <dgm:pt modelId="{D7D45046-7104-4E33-86FF-C0743A6BEF93}" type="pres">
      <dgm:prSet presAssocID="{52682D7A-0B2A-49D1-B31A-6E612055C54D}" presName="spacing" presStyleCnt="0"/>
      <dgm:spPr/>
    </dgm:pt>
    <dgm:pt modelId="{D8883931-34CC-492C-879D-7FC02A40A508}" type="pres">
      <dgm:prSet presAssocID="{AD185538-70C2-4E61-A046-249B376808CA}" presName="composite" presStyleCnt="0"/>
      <dgm:spPr/>
    </dgm:pt>
    <dgm:pt modelId="{7D0460AE-0822-429C-9744-267BD498E23D}" type="pres">
      <dgm:prSet presAssocID="{AD185538-70C2-4E61-A046-249B376808CA}" presName="imgShp" presStyleLbl="fgImgPlace1" presStyleIdx="2" presStyleCnt="4"/>
      <dgm:spPr>
        <a:prstGeom prst="rect">
          <a:avLst/>
        </a:prstGeom>
        <a:blipFill rotWithShape="1">
          <a:blip xmlns:r="http://schemas.openxmlformats.org/officeDocument/2006/relationships" r:embed="rId3"/>
          <a:stretch>
            <a:fillRect/>
          </a:stretch>
        </a:blipFill>
        <a:ln>
          <a:noFill/>
        </a:ln>
      </dgm:spPr>
    </dgm:pt>
    <dgm:pt modelId="{ED939339-54FE-497F-8F56-007FD99F9D4A}" type="pres">
      <dgm:prSet presAssocID="{AD185538-70C2-4E61-A046-249B376808CA}" presName="txShp" presStyleLbl="node1" presStyleIdx="2" presStyleCnt="4">
        <dgm:presLayoutVars>
          <dgm:bulletEnabled val="1"/>
        </dgm:presLayoutVars>
      </dgm:prSet>
      <dgm:spPr/>
    </dgm:pt>
    <dgm:pt modelId="{0973FC94-1BA2-4481-9833-9C4B4F0ABBC9}" type="pres">
      <dgm:prSet presAssocID="{25DD4888-D454-48A1-ACF4-2F968642BCA7}" presName="spacing" presStyleCnt="0"/>
      <dgm:spPr/>
    </dgm:pt>
    <dgm:pt modelId="{6E75968D-6EA2-4216-A412-FF8E512ACAF0}" type="pres">
      <dgm:prSet presAssocID="{866A196C-5F70-4CE5-B310-A851A38B8A61}" presName="composite" presStyleCnt="0"/>
      <dgm:spPr/>
    </dgm:pt>
    <dgm:pt modelId="{A3FA8E85-6181-453B-8B0E-9EFF1CE1F1C1}" type="pres">
      <dgm:prSet presAssocID="{866A196C-5F70-4CE5-B310-A851A38B8A61}" presName="imgShp" presStyleLbl="fgImgPlace1" presStyleIdx="3" presStyleCnt="4"/>
      <dgm:spPr>
        <a:prstGeom prst="rect">
          <a:avLst/>
        </a:prstGeom>
        <a:blipFill rotWithShape="1">
          <a:blip xmlns:r="http://schemas.openxmlformats.org/officeDocument/2006/relationships" r:embed="rId4"/>
          <a:stretch>
            <a:fillRect/>
          </a:stretch>
        </a:blipFill>
        <a:ln>
          <a:noFill/>
        </a:ln>
      </dgm:spPr>
    </dgm:pt>
    <dgm:pt modelId="{5AA26C7B-63FC-478F-A358-4161F2D6013C}" type="pres">
      <dgm:prSet presAssocID="{866A196C-5F70-4CE5-B310-A851A38B8A61}" presName="txShp" presStyleLbl="node1" presStyleIdx="3" presStyleCnt="4">
        <dgm:presLayoutVars>
          <dgm:bulletEnabled val="1"/>
        </dgm:presLayoutVars>
      </dgm:prSet>
      <dgm:spPr/>
    </dgm:pt>
  </dgm:ptLst>
  <dgm:cxnLst>
    <dgm:cxn modelId="{CC0C1F19-7A41-443E-B08D-CA62B5FA279D}" type="presOf" srcId="{3AC494CB-1220-448F-AB05-E813A5395C5E}" destId="{98EA26BB-B16D-41BA-9E83-FE989C4BD564}" srcOrd="0" destOrd="0" presId="urn:microsoft.com/office/officeart/2005/8/layout/vList3"/>
    <dgm:cxn modelId="{B10AD147-8E53-4D1A-A588-299EFD1D684E}" srcId="{2CC8C5AD-6D9C-48BD-8E67-89B90885EBEE}" destId="{866A196C-5F70-4CE5-B310-A851A38B8A61}" srcOrd="3" destOrd="0" parTransId="{5F600EED-B550-485A-9D98-78D02698E3C0}" sibTransId="{7DEEA02F-7A8C-4F8E-95B2-EC0695B20CAF}"/>
    <dgm:cxn modelId="{9A695779-BFEB-46F2-A9C4-8DD285EDF674}" type="presOf" srcId="{AD185538-70C2-4E61-A046-249B376808CA}" destId="{ED939339-54FE-497F-8F56-007FD99F9D4A}" srcOrd="0" destOrd="0" presId="urn:microsoft.com/office/officeart/2005/8/layout/vList3"/>
    <dgm:cxn modelId="{6FE40889-38F5-4A70-85E4-7D9235D0AA68}" type="presOf" srcId="{2CC8C5AD-6D9C-48BD-8E67-89B90885EBEE}" destId="{3FB3BDDD-A2C6-409F-94DA-7C7F92E09BC2}" srcOrd="0" destOrd="0" presId="urn:microsoft.com/office/officeart/2005/8/layout/vList3"/>
    <dgm:cxn modelId="{14EA8A8C-B503-4AF1-B299-D86527C7D1EA}" srcId="{2CC8C5AD-6D9C-48BD-8E67-89B90885EBEE}" destId="{A2D80DDB-BCB4-44BA-A8DB-0C6560E09995}" srcOrd="1" destOrd="0" parTransId="{257F1860-E1AC-46AC-A0C3-9E24F97D78DB}" sibTransId="{52682D7A-0B2A-49D1-B31A-6E612055C54D}"/>
    <dgm:cxn modelId="{E1DF3695-5D56-4A3C-B839-46443CC9AB12}" type="presOf" srcId="{A2D80DDB-BCB4-44BA-A8DB-0C6560E09995}" destId="{D50713DF-7ED1-4750-BB34-52FEECA17484}" srcOrd="0" destOrd="0" presId="urn:microsoft.com/office/officeart/2005/8/layout/vList3"/>
    <dgm:cxn modelId="{06521DBC-B127-47FB-8681-388BECB3D4AF}" srcId="{2CC8C5AD-6D9C-48BD-8E67-89B90885EBEE}" destId="{AD185538-70C2-4E61-A046-249B376808CA}" srcOrd="2" destOrd="0" parTransId="{57937EB5-C7E6-414D-9B4A-9AA3495FBF3A}" sibTransId="{25DD4888-D454-48A1-ACF4-2F968642BCA7}"/>
    <dgm:cxn modelId="{FF4AB3CD-368C-42DC-8E9C-3A7DF080D3EB}" type="presOf" srcId="{866A196C-5F70-4CE5-B310-A851A38B8A61}" destId="{5AA26C7B-63FC-478F-A358-4161F2D6013C}" srcOrd="0" destOrd="0" presId="urn:microsoft.com/office/officeart/2005/8/layout/vList3"/>
    <dgm:cxn modelId="{CE3301CE-AB6B-437D-84A2-5F001C4284C0}" srcId="{2CC8C5AD-6D9C-48BD-8E67-89B90885EBEE}" destId="{3AC494CB-1220-448F-AB05-E813A5395C5E}" srcOrd="0" destOrd="0" parTransId="{E8AD47C9-E3BB-4786-A51A-44860554A2FC}" sibTransId="{5BAA9FC5-DD65-485F-8596-13AE5D65E361}"/>
    <dgm:cxn modelId="{0EFFF342-21A2-4312-A3C4-C026188685C7}" type="presParOf" srcId="{3FB3BDDD-A2C6-409F-94DA-7C7F92E09BC2}" destId="{67F941CD-83EF-40D8-8E86-508FB5B97087}" srcOrd="0" destOrd="0" presId="urn:microsoft.com/office/officeart/2005/8/layout/vList3"/>
    <dgm:cxn modelId="{770C037F-C637-4EE2-9BFF-73BFFA20FC32}" type="presParOf" srcId="{67F941CD-83EF-40D8-8E86-508FB5B97087}" destId="{85A22FDB-406F-4C02-ABD5-893FACF68040}" srcOrd="0" destOrd="0" presId="urn:microsoft.com/office/officeart/2005/8/layout/vList3"/>
    <dgm:cxn modelId="{0679A6D8-A503-4849-820C-71ADECE7BD78}" type="presParOf" srcId="{67F941CD-83EF-40D8-8E86-508FB5B97087}" destId="{98EA26BB-B16D-41BA-9E83-FE989C4BD564}" srcOrd="1" destOrd="0" presId="urn:microsoft.com/office/officeart/2005/8/layout/vList3"/>
    <dgm:cxn modelId="{B83953DC-2760-4DFD-BEDB-BE423FDF291A}" type="presParOf" srcId="{3FB3BDDD-A2C6-409F-94DA-7C7F92E09BC2}" destId="{925D2DA5-1986-45F7-BA36-6F457544F61C}" srcOrd="1" destOrd="0" presId="urn:microsoft.com/office/officeart/2005/8/layout/vList3"/>
    <dgm:cxn modelId="{BD638F63-B54A-4E1A-9992-78DA6EC8F52C}" type="presParOf" srcId="{3FB3BDDD-A2C6-409F-94DA-7C7F92E09BC2}" destId="{3FC4E01F-EC7A-4847-A65C-86A14A7B1A72}" srcOrd="2" destOrd="0" presId="urn:microsoft.com/office/officeart/2005/8/layout/vList3"/>
    <dgm:cxn modelId="{87C3BDF1-DB35-44F3-BE03-13E0A0E6EEF9}" type="presParOf" srcId="{3FC4E01F-EC7A-4847-A65C-86A14A7B1A72}" destId="{9049740F-A781-4257-B063-098E303E0A0E}" srcOrd="0" destOrd="0" presId="urn:microsoft.com/office/officeart/2005/8/layout/vList3"/>
    <dgm:cxn modelId="{32BAA35E-C15E-48D9-93F8-8FBBEF2974F9}" type="presParOf" srcId="{3FC4E01F-EC7A-4847-A65C-86A14A7B1A72}" destId="{D50713DF-7ED1-4750-BB34-52FEECA17484}" srcOrd="1" destOrd="0" presId="urn:microsoft.com/office/officeart/2005/8/layout/vList3"/>
    <dgm:cxn modelId="{0D7BA1F1-C3C7-4738-9987-6880F670014D}" type="presParOf" srcId="{3FB3BDDD-A2C6-409F-94DA-7C7F92E09BC2}" destId="{D7D45046-7104-4E33-86FF-C0743A6BEF93}" srcOrd="3" destOrd="0" presId="urn:microsoft.com/office/officeart/2005/8/layout/vList3"/>
    <dgm:cxn modelId="{8C3218D8-9C38-44D0-BE7D-5E975EC8EE25}" type="presParOf" srcId="{3FB3BDDD-A2C6-409F-94DA-7C7F92E09BC2}" destId="{D8883931-34CC-492C-879D-7FC02A40A508}" srcOrd="4" destOrd="0" presId="urn:microsoft.com/office/officeart/2005/8/layout/vList3"/>
    <dgm:cxn modelId="{8BE0DC1C-DC80-48AF-998A-7A33C9530348}" type="presParOf" srcId="{D8883931-34CC-492C-879D-7FC02A40A508}" destId="{7D0460AE-0822-429C-9744-267BD498E23D}" srcOrd="0" destOrd="0" presId="urn:microsoft.com/office/officeart/2005/8/layout/vList3"/>
    <dgm:cxn modelId="{D63511F1-4A0A-419E-A9DB-7FA29253CBE7}" type="presParOf" srcId="{D8883931-34CC-492C-879D-7FC02A40A508}" destId="{ED939339-54FE-497F-8F56-007FD99F9D4A}" srcOrd="1" destOrd="0" presId="urn:microsoft.com/office/officeart/2005/8/layout/vList3"/>
    <dgm:cxn modelId="{2A0F8E7A-9444-40E7-A666-324B63CA5C55}" type="presParOf" srcId="{3FB3BDDD-A2C6-409F-94DA-7C7F92E09BC2}" destId="{0973FC94-1BA2-4481-9833-9C4B4F0ABBC9}" srcOrd="5" destOrd="0" presId="urn:microsoft.com/office/officeart/2005/8/layout/vList3"/>
    <dgm:cxn modelId="{F38E73C8-5741-4201-9197-407D3629CDAC}" type="presParOf" srcId="{3FB3BDDD-A2C6-409F-94DA-7C7F92E09BC2}" destId="{6E75968D-6EA2-4216-A412-FF8E512ACAF0}" srcOrd="6" destOrd="0" presId="urn:microsoft.com/office/officeart/2005/8/layout/vList3"/>
    <dgm:cxn modelId="{39DF9AF3-F4C5-49C8-8382-955FD9BCB612}" type="presParOf" srcId="{6E75968D-6EA2-4216-A412-FF8E512ACAF0}" destId="{A3FA8E85-6181-453B-8B0E-9EFF1CE1F1C1}" srcOrd="0" destOrd="0" presId="urn:microsoft.com/office/officeart/2005/8/layout/vList3"/>
    <dgm:cxn modelId="{172AA24B-B310-4135-9AA9-D44B05BCC870}" type="presParOf" srcId="{6E75968D-6EA2-4216-A412-FF8E512ACAF0}" destId="{5AA26C7B-63FC-478F-A358-4161F2D6013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D48392-FF74-2F4E-9937-DC867A721292}"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695FA427-325E-494F-8B22-A0807F74ECF8}">
      <dgm:prSet phldrT="[Text]"/>
      <dgm:spPr>
        <a:solidFill>
          <a:schemeClr val="bg1">
            <a:lumMod val="75000"/>
          </a:schemeClr>
        </a:solidFill>
        <a:ln>
          <a:solidFill>
            <a:schemeClr val="bg1">
              <a:lumMod val="65000"/>
            </a:schemeClr>
          </a:solidFill>
        </a:ln>
      </dgm:spPr>
      <dgm:t>
        <a:bodyPr/>
        <a:lstStyle/>
        <a:p>
          <a:r>
            <a:rPr lang="en-US" b="1" dirty="0">
              <a:solidFill>
                <a:schemeClr val="bg1"/>
              </a:solidFill>
              <a:effectLst>
                <a:outerShdw blurRad="38100" dist="38100" dir="2700000" algn="tl">
                  <a:srgbClr val="000000">
                    <a:alpha val="43137"/>
                  </a:srgbClr>
                </a:outerShdw>
              </a:effectLst>
            </a:rPr>
            <a:t>Define letter of intent</a:t>
          </a:r>
        </a:p>
      </dgm:t>
    </dgm:pt>
    <dgm:pt modelId="{712C32F9-77A0-334E-9158-D1F67804AFC0}" type="parTrans" cxnId="{E0557E22-D59E-8E44-87FF-DF0FD01D36E8}">
      <dgm:prSet/>
      <dgm:spPr/>
      <dgm:t>
        <a:bodyPr/>
        <a:lstStyle/>
        <a:p>
          <a:endParaRPr lang="en-US"/>
        </a:p>
      </dgm:t>
    </dgm:pt>
    <dgm:pt modelId="{03DA6800-37DB-FF45-9217-26BCF5848D26}" type="sibTrans" cxnId="{E0557E22-D59E-8E44-87FF-DF0FD01D36E8}">
      <dgm:prSet/>
      <dgm:spPr/>
      <dgm:t>
        <a:bodyPr/>
        <a:lstStyle/>
        <a:p>
          <a:endParaRPr lang="en-US"/>
        </a:p>
      </dgm:t>
    </dgm:pt>
    <dgm:pt modelId="{B50593E1-1B12-BD4E-89F5-B575558CEB95}">
      <dgm:prSet phldrT="[Text]"/>
      <dgm:spPr>
        <a:solidFill>
          <a:schemeClr val="bg1">
            <a:lumMod val="50000"/>
          </a:schemeClr>
        </a:solidFill>
        <a:ln>
          <a:solidFill>
            <a:schemeClr val="bg1">
              <a:lumMod val="50000"/>
            </a:schemeClr>
          </a:solidFill>
        </a:ln>
      </dgm:spPr>
      <dgm:t>
        <a:bodyPr/>
        <a:lstStyle/>
        <a:p>
          <a:r>
            <a:rPr lang="en-US" b="1" dirty="0">
              <a:solidFill>
                <a:schemeClr val="bg1"/>
              </a:solidFill>
              <a:effectLst>
                <a:outerShdw blurRad="38100" dist="38100" dir="2700000" algn="tl">
                  <a:srgbClr val="000000">
                    <a:alpha val="43137"/>
                  </a:srgbClr>
                </a:outerShdw>
              </a:effectLst>
            </a:rPr>
            <a:t>Appearance and format</a:t>
          </a:r>
        </a:p>
      </dgm:t>
    </dgm:pt>
    <dgm:pt modelId="{92B0E642-905A-7346-8FA9-B4EE285F61CF}" type="parTrans" cxnId="{65C5FAE9-4A06-504E-95FA-FA38270368D6}">
      <dgm:prSet/>
      <dgm:spPr/>
      <dgm:t>
        <a:bodyPr/>
        <a:lstStyle/>
        <a:p>
          <a:endParaRPr lang="en-US"/>
        </a:p>
      </dgm:t>
    </dgm:pt>
    <dgm:pt modelId="{4D4FF49A-314B-C04F-85C9-23D5FA737B18}" type="sibTrans" cxnId="{65C5FAE9-4A06-504E-95FA-FA38270368D6}">
      <dgm:prSet/>
      <dgm:spPr/>
      <dgm:t>
        <a:bodyPr/>
        <a:lstStyle/>
        <a:p>
          <a:endParaRPr lang="en-US"/>
        </a:p>
      </dgm:t>
    </dgm:pt>
    <dgm:pt modelId="{48FDF08B-B9BD-A94F-9400-56DAB1227CC4}">
      <dgm:prSet phldrT="[Text]"/>
      <dgm:spPr>
        <a:solidFill>
          <a:schemeClr val="tx1"/>
        </a:solidFill>
        <a:ln>
          <a:solidFill>
            <a:schemeClr val="tx1"/>
          </a:solidFill>
        </a:ln>
      </dgm:spPr>
      <dgm:t>
        <a:bodyPr/>
        <a:lstStyle/>
        <a:p>
          <a:r>
            <a:rPr lang="en-US" b="1" dirty="0">
              <a:solidFill>
                <a:schemeClr val="bg1"/>
              </a:solidFill>
              <a:effectLst>
                <a:outerShdw blurRad="38100" dist="38100" dir="2700000" algn="tl">
                  <a:srgbClr val="000000">
                    <a:alpha val="43137"/>
                  </a:srgbClr>
                </a:outerShdw>
              </a:effectLst>
            </a:rPr>
            <a:t>Introduction</a:t>
          </a:r>
        </a:p>
      </dgm:t>
    </dgm:pt>
    <dgm:pt modelId="{6C1CE67F-4215-1543-9231-709AB7B1E934}" type="parTrans" cxnId="{45899B4C-05B6-7843-AA3A-F1DB98E12E65}">
      <dgm:prSet/>
      <dgm:spPr/>
      <dgm:t>
        <a:bodyPr/>
        <a:lstStyle/>
        <a:p>
          <a:endParaRPr lang="en-US"/>
        </a:p>
      </dgm:t>
    </dgm:pt>
    <dgm:pt modelId="{6694D91D-A51B-DD48-AEBF-0F26C97CB096}" type="sibTrans" cxnId="{45899B4C-05B6-7843-AA3A-F1DB98E12E65}">
      <dgm:prSet/>
      <dgm:spPr/>
      <dgm:t>
        <a:bodyPr/>
        <a:lstStyle/>
        <a:p>
          <a:endParaRPr lang="en-US"/>
        </a:p>
      </dgm:t>
    </dgm:pt>
    <dgm:pt modelId="{5B2EA1D1-AAED-9F47-8079-9B99A8197B08}">
      <dgm:prSet phldrT="[Text]"/>
      <dgm:spPr>
        <a:solidFill>
          <a:srgbClr val="C00000"/>
        </a:solidFill>
        <a:ln>
          <a:solidFill>
            <a:srgbClr val="C00000"/>
          </a:solidFill>
        </a:ln>
      </dgm:spPr>
      <dgm:t>
        <a:bodyPr/>
        <a:lstStyle/>
        <a:p>
          <a:r>
            <a:rPr lang="en-US" b="1" dirty="0">
              <a:solidFill>
                <a:schemeClr val="bg1"/>
              </a:solidFill>
              <a:effectLst>
                <a:outerShdw blurRad="38100" dist="38100" dir="2700000" algn="tl">
                  <a:srgbClr val="000000">
                    <a:alpha val="43137"/>
                  </a:srgbClr>
                </a:outerShdw>
              </a:effectLst>
            </a:rPr>
            <a:t>What makes a good letter of intent</a:t>
          </a:r>
        </a:p>
      </dgm:t>
    </dgm:pt>
    <dgm:pt modelId="{2F7AC2AF-FD1C-7C4E-99AC-2F8CE6C9B26D}" type="sibTrans" cxnId="{69D88198-236A-A142-A15F-5A3EC81287D3}">
      <dgm:prSet/>
      <dgm:spPr/>
      <dgm:t>
        <a:bodyPr/>
        <a:lstStyle/>
        <a:p>
          <a:endParaRPr lang="en-US"/>
        </a:p>
      </dgm:t>
    </dgm:pt>
    <dgm:pt modelId="{FA03A5AA-80FB-1642-B4D3-EF1030F414E8}" type="parTrans" cxnId="{69D88198-236A-A142-A15F-5A3EC81287D3}">
      <dgm:prSet/>
      <dgm:spPr/>
      <dgm:t>
        <a:bodyPr/>
        <a:lstStyle/>
        <a:p>
          <a:endParaRPr lang="en-US"/>
        </a:p>
      </dgm:t>
    </dgm:pt>
    <dgm:pt modelId="{2E6B5E9E-5AA3-DB40-AE43-A5F09E800657}" type="pres">
      <dgm:prSet presAssocID="{30D48392-FF74-2F4E-9937-DC867A721292}" presName="linear" presStyleCnt="0">
        <dgm:presLayoutVars>
          <dgm:animLvl val="lvl"/>
          <dgm:resizeHandles val="exact"/>
        </dgm:presLayoutVars>
      </dgm:prSet>
      <dgm:spPr/>
    </dgm:pt>
    <dgm:pt modelId="{6502B26D-C7EB-C44A-9369-7758F56B1144}" type="pres">
      <dgm:prSet presAssocID="{695FA427-325E-494F-8B22-A0807F74ECF8}" presName="parentText" presStyleLbl="node1" presStyleIdx="0" presStyleCnt="4">
        <dgm:presLayoutVars>
          <dgm:chMax val="0"/>
          <dgm:bulletEnabled val="1"/>
        </dgm:presLayoutVars>
      </dgm:prSet>
      <dgm:spPr/>
    </dgm:pt>
    <dgm:pt modelId="{823475BD-83C1-BE47-A04A-C64E19B4F463}" type="pres">
      <dgm:prSet presAssocID="{03DA6800-37DB-FF45-9217-26BCF5848D26}" presName="spacer" presStyleCnt="0"/>
      <dgm:spPr/>
    </dgm:pt>
    <dgm:pt modelId="{35C28D08-7E62-9C47-B27B-9AAF11096B36}" type="pres">
      <dgm:prSet presAssocID="{5B2EA1D1-AAED-9F47-8079-9B99A8197B08}" presName="parentText" presStyleLbl="node1" presStyleIdx="1" presStyleCnt="4">
        <dgm:presLayoutVars>
          <dgm:chMax val="0"/>
          <dgm:bulletEnabled val="1"/>
        </dgm:presLayoutVars>
      </dgm:prSet>
      <dgm:spPr/>
    </dgm:pt>
    <dgm:pt modelId="{39DFC512-857D-BE4B-AB90-9E758D7493B9}" type="pres">
      <dgm:prSet presAssocID="{2F7AC2AF-FD1C-7C4E-99AC-2F8CE6C9B26D}" presName="spacer" presStyleCnt="0"/>
      <dgm:spPr/>
    </dgm:pt>
    <dgm:pt modelId="{81E5F99F-59E5-AB4B-881D-CEFD3E83C8D9}" type="pres">
      <dgm:prSet presAssocID="{B50593E1-1B12-BD4E-89F5-B575558CEB95}" presName="parentText" presStyleLbl="node1" presStyleIdx="2" presStyleCnt="4">
        <dgm:presLayoutVars>
          <dgm:chMax val="0"/>
          <dgm:bulletEnabled val="1"/>
        </dgm:presLayoutVars>
      </dgm:prSet>
      <dgm:spPr/>
    </dgm:pt>
    <dgm:pt modelId="{6048179E-86C4-3E47-818B-5EEFD3960038}" type="pres">
      <dgm:prSet presAssocID="{4D4FF49A-314B-C04F-85C9-23D5FA737B18}" presName="spacer" presStyleCnt="0"/>
      <dgm:spPr/>
    </dgm:pt>
    <dgm:pt modelId="{E535520E-C9A2-4E41-91E6-0198F850C4EE}" type="pres">
      <dgm:prSet presAssocID="{48FDF08B-B9BD-A94F-9400-56DAB1227CC4}" presName="parentText" presStyleLbl="node1" presStyleIdx="3" presStyleCnt="4">
        <dgm:presLayoutVars>
          <dgm:chMax val="0"/>
          <dgm:bulletEnabled val="1"/>
        </dgm:presLayoutVars>
      </dgm:prSet>
      <dgm:spPr/>
    </dgm:pt>
  </dgm:ptLst>
  <dgm:cxnLst>
    <dgm:cxn modelId="{42D8A511-CE46-4606-97E0-774735308443}" type="presOf" srcId="{B50593E1-1B12-BD4E-89F5-B575558CEB95}" destId="{81E5F99F-59E5-AB4B-881D-CEFD3E83C8D9}" srcOrd="0" destOrd="0" presId="urn:microsoft.com/office/officeart/2005/8/layout/vList2"/>
    <dgm:cxn modelId="{E0557E22-D59E-8E44-87FF-DF0FD01D36E8}" srcId="{30D48392-FF74-2F4E-9937-DC867A721292}" destId="{695FA427-325E-494F-8B22-A0807F74ECF8}" srcOrd="0" destOrd="0" parTransId="{712C32F9-77A0-334E-9158-D1F67804AFC0}" sibTransId="{03DA6800-37DB-FF45-9217-26BCF5848D26}"/>
    <dgm:cxn modelId="{45899B4C-05B6-7843-AA3A-F1DB98E12E65}" srcId="{30D48392-FF74-2F4E-9937-DC867A721292}" destId="{48FDF08B-B9BD-A94F-9400-56DAB1227CC4}" srcOrd="3" destOrd="0" parTransId="{6C1CE67F-4215-1543-9231-709AB7B1E934}" sibTransId="{6694D91D-A51B-DD48-AEBF-0F26C97CB096}"/>
    <dgm:cxn modelId="{C3C52D87-B464-48FC-953B-9B80CF9D4369}" type="presOf" srcId="{5B2EA1D1-AAED-9F47-8079-9B99A8197B08}" destId="{35C28D08-7E62-9C47-B27B-9AAF11096B36}" srcOrd="0" destOrd="0" presId="urn:microsoft.com/office/officeart/2005/8/layout/vList2"/>
    <dgm:cxn modelId="{4AC46C8A-D02C-4A6E-9F93-4125181C834A}" type="presOf" srcId="{695FA427-325E-494F-8B22-A0807F74ECF8}" destId="{6502B26D-C7EB-C44A-9369-7758F56B1144}" srcOrd="0" destOrd="0" presId="urn:microsoft.com/office/officeart/2005/8/layout/vList2"/>
    <dgm:cxn modelId="{69D88198-236A-A142-A15F-5A3EC81287D3}" srcId="{30D48392-FF74-2F4E-9937-DC867A721292}" destId="{5B2EA1D1-AAED-9F47-8079-9B99A8197B08}" srcOrd="1" destOrd="0" parTransId="{FA03A5AA-80FB-1642-B4D3-EF1030F414E8}" sibTransId="{2F7AC2AF-FD1C-7C4E-99AC-2F8CE6C9B26D}"/>
    <dgm:cxn modelId="{D2DA5FC3-0E9D-44C3-843E-068FFF9DEA80}" type="presOf" srcId="{48FDF08B-B9BD-A94F-9400-56DAB1227CC4}" destId="{E535520E-C9A2-4E41-91E6-0198F850C4EE}" srcOrd="0" destOrd="0" presId="urn:microsoft.com/office/officeart/2005/8/layout/vList2"/>
    <dgm:cxn modelId="{1180C7C3-DFC1-4A29-8A60-3E473FF328FD}" type="presOf" srcId="{30D48392-FF74-2F4E-9937-DC867A721292}" destId="{2E6B5E9E-5AA3-DB40-AE43-A5F09E800657}" srcOrd="0" destOrd="0" presId="urn:microsoft.com/office/officeart/2005/8/layout/vList2"/>
    <dgm:cxn modelId="{65C5FAE9-4A06-504E-95FA-FA38270368D6}" srcId="{30D48392-FF74-2F4E-9937-DC867A721292}" destId="{B50593E1-1B12-BD4E-89F5-B575558CEB95}" srcOrd="2" destOrd="0" parTransId="{92B0E642-905A-7346-8FA9-B4EE285F61CF}" sibTransId="{4D4FF49A-314B-C04F-85C9-23D5FA737B18}"/>
    <dgm:cxn modelId="{73851F33-26D7-448C-8D25-6749BB51E555}" type="presParOf" srcId="{2E6B5E9E-5AA3-DB40-AE43-A5F09E800657}" destId="{6502B26D-C7EB-C44A-9369-7758F56B1144}" srcOrd="0" destOrd="0" presId="urn:microsoft.com/office/officeart/2005/8/layout/vList2"/>
    <dgm:cxn modelId="{C54CB942-DC6E-43AC-A39F-2BB962BF37B7}" type="presParOf" srcId="{2E6B5E9E-5AA3-DB40-AE43-A5F09E800657}" destId="{823475BD-83C1-BE47-A04A-C64E19B4F463}" srcOrd="1" destOrd="0" presId="urn:microsoft.com/office/officeart/2005/8/layout/vList2"/>
    <dgm:cxn modelId="{66C6C794-1F73-4DAD-A179-BB33DF7603E1}" type="presParOf" srcId="{2E6B5E9E-5AA3-DB40-AE43-A5F09E800657}" destId="{35C28D08-7E62-9C47-B27B-9AAF11096B36}" srcOrd="2" destOrd="0" presId="urn:microsoft.com/office/officeart/2005/8/layout/vList2"/>
    <dgm:cxn modelId="{3BBEE3C0-5060-4767-9FC5-195C4F9AF6F2}" type="presParOf" srcId="{2E6B5E9E-5AA3-DB40-AE43-A5F09E800657}" destId="{39DFC512-857D-BE4B-AB90-9E758D7493B9}" srcOrd="3" destOrd="0" presId="urn:microsoft.com/office/officeart/2005/8/layout/vList2"/>
    <dgm:cxn modelId="{3BE9F975-D56D-427D-9D94-D4B1F32C9519}" type="presParOf" srcId="{2E6B5E9E-5AA3-DB40-AE43-A5F09E800657}" destId="{81E5F99F-59E5-AB4B-881D-CEFD3E83C8D9}" srcOrd="4" destOrd="0" presId="urn:microsoft.com/office/officeart/2005/8/layout/vList2"/>
    <dgm:cxn modelId="{EEC3E41F-2AF5-4561-9AAB-56F15CD4DE0E}" type="presParOf" srcId="{2E6B5E9E-5AA3-DB40-AE43-A5F09E800657}" destId="{6048179E-86C4-3E47-818B-5EEFD3960038}" srcOrd="5" destOrd="0" presId="urn:microsoft.com/office/officeart/2005/8/layout/vList2"/>
    <dgm:cxn modelId="{6A879124-C06F-4993-8BEC-534A605A3037}" type="presParOf" srcId="{2E6B5E9E-5AA3-DB40-AE43-A5F09E800657}" destId="{E535520E-C9A2-4E41-91E6-0198F850C4EE}" srcOrd="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48E4F6-20B0-9740-8A97-99E56F97F012}"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4BD57A48-C7C8-0149-ACAF-DAA2C36BAA10}">
      <dgm:prSet phldrT="[Text]"/>
      <dgm:spPr>
        <a:solidFill>
          <a:schemeClr val="bg1">
            <a:lumMod val="75000"/>
          </a:schemeClr>
        </a:solidFill>
        <a:ln>
          <a:solidFill>
            <a:schemeClr val="bg1">
              <a:lumMod val="85000"/>
            </a:schemeClr>
          </a:solidFill>
        </a:ln>
      </dgm:spPr>
      <dgm:t>
        <a:bodyPr/>
        <a:lstStyle/>
        <a:p>
          <a:r>
            <a:rPr lang="en-US" b="1" dirty="0">
              <a:solidFill>
                <a:schemeClr val="bg1"/>
              </a:solidFill>
              <a:effectLst>
                <a:outerShdw blurRad="38100" dist="38100" dir="2700000" algn="tl">
                  <a:srgbClr val="000000">
                    <a:alpha val="43137"/>
                  </a:srgbClr>
                </a:outerShdw>
              </a:effectLst>
            </a:rPr>
            <a:t>Program-candidate fit </a:t>
          </a:r>
        </a:p>
      </dgm:t>
    </dgm:pt>
    <dgm:pt modelId="{02466CF1-1051-6747-B4E0-963981038545}" type="parTrans" cxnId="{71D3542F-AC81-1546-9543-840987C3A41B}">
      <dgm:prSet/>
      <dgm:spPr/>
      <dgm:t>
        <a:bodyPr/>
        <a:lstStyle/>
        <a:p>
          <a:endParaRPr lang="en-US"/>
        </a:p>
      </dgm:t>
    </dgm:pt>
    <dgm:pt modelId="{5A3A058C-5A07-FA46-A2C4-E0BE15C8375B}" type="sibTrans" cxnId="{71D3542F-AC81-1546-9543-840987C3A41B}">
      <dgm:prSet/>
      <dgm:spPr/>
      <dgm:t>
        <a:bodyPr/>
        <a:lstStyle/>
        <a:p>
          <a:endParaRPr lang="en-US"/>
        </a:p>
      </dgm:t>
    </dgm:pt>
    <dgm:pt modelId="{B6E3D901-E408-6148-97C4-1F991651A3A9}">
      <dgm:prSet phldrT="[Text]"/>
      <dgm:spPr>
        <a:solidFill>
          <a:srgbClr val="C00000"/>
        </a:solidFill>
        <a:ln>
          <a:solidFill>
            <a:srgbClr val="C00000"/>
          </a:solidFill>
        </a:ln>
      </dgm:spPr>
      <dgm:t>
        <a:bodyPr/>
        <a:lstStyle/>
        <a:p>
          <a:r>
            <a:rPr lang="en-US" b="1" dirty="0">
              <a:solidFill>
                <a:schemeClr val="bg1"/>
              </a:solidFill>
              <a:effectLst>
                <a:outerShdw blurRad="38100" dist="38100" dir="2700000" algn="tl">
                  <a:srgbClr val="000000">
                    <a:alpha val="43137"/>
                  </a:srgbClr>
                </a:outerShdw>
              </a:effectLst>
            </a:rPr>
            <a:t>Candidate-program fit </a:t>
          </a:r>
        </a:p>
      </dgm:t>
    </dgm:pt>
    <dgm:pt modelId="{FBEE54C6-3ED7-A74B-B16B-C50F899717D0}" type="parTrans" cxnId="{8C5E579D-10C6-E14A-A156-285F5B120C7B}">
      <dgm:prSet/>
      <dgm:spPr/>
      <dgm:t>
        <a:bodyPr/>
        <a:lstStyle/>
        <a:p>
          <a:endParaRPr lang="en-US"/>
        </a:p>
      </dgm:t>
    </dgm:pt>
    <dgm:pt modelId="{036BEF9F-8D86-B54A-AC6E-634BE34D33AE}" type="sibTrans" cxnId="{8C5E579D-10C6-E14A-A156-285F5B120C7B}">
      <dgm:prSet/>
      <dgm:spPr/>
      <dgm:t>
        <a:bodyPr/>
        <a:lstStyle/>
        <a:p>
          <a:endParaRPr lang="en-US"/>
        </a:p>
      </dgm:t>
    </dgm:pt>
    <dgm:pt modelId="{708E0C8B-421E-6644-B152-7EA7FC726C82}">
      <dgm:prSet phldrT="[Text]"/>
      <dgm:spPr>
        <a:solidFill>
          <a:schemeClr val="bg1">
            <a:lumMod val="50000"/>
          </a:schemeClr>
        </a:solidFill>
        <a:ln>
          <a:solidFill>
            <a:schemeClr val="bg1">
              <a:lumMod val="50000"/>
            </a:schemeClr>
          </a:solidFill>
        </a:ln>
      </dgm:spPr>
      <dgm:t>
        <a:bodyPr/>
        <a:lstStyle/>
        <a:p>
          <a:r>
            <a:rPr lang="en-US" b="1" dirty="0">
              <a:solidFill>
                <a:schemeClr val="bg1"/>
              </a:solidFill>
              <a:effectLst>
                <a:outerShdw blurRad="38100" dist="38100" dir="2700000" algn="tl">
                  <a:srgbClr val="000000">
                    <a:alpha val="43137"/>
                  </a:srgbClr>
                </a:outerShdw>
              </a:effectLst>
            </a:rPr>
            <a:t>Conclusion</a:t>
          </a:r>
        </a:p>
      </dgm:t>
    </dgm:pt>
    <dgm:pt modelId="{88838734-A7C5-994B-A0E4-10C0DFB4B78F}" type="parTrans" cxnId="{34F11B21-E2ED-0346-A0AF-631474E90905}">
      <dgm:prSet/>
      <dgm:spPr/>
      <dgm:t>
        <a:bodyPr/>
        <a:lstStyle/>
        <a:p>
          <a:endParaRPr lang="en-US"/>
        </a:p>
      </dgm:t>
    </dgm:pt>
    <dgm:pt modelId="{BBEC9C1D-6A2A-9E45-836D-0D838F317BF7}" type="sibTrans" cxnId="{34F11B21-E2ED-0346-A0AF-631474E90905}">
      <dgm:prSet/>
      <dgm:spPr/>
      <dgm:t>
        <a:bodyPr/>
        <a:lstStyle/>
        <a:p>
          <a:endParaRPr lang="en-US"/>
        </a:p>
      </dgm:t>
    </dgm:pt>
    <dgm:pt modelId="{175C29D5-739D-7947-B032-0445B9804D76}">
      <dgm:prSet phldrT="[Text]"/>
      <dgm:spPr>
        <a:solidFill>
          <a:schemeClr val="tx1"/>
        </a:solidFill>
        <a:ln>
          <a:solidFill>
            <a:schemeClr val="tx1"/>
          </a:solidFill>
        </a:ln>
      </dgm:spPr>
      <dgm:t>
        <a:bodyPr/>
        <a:lstStyle/>
        <a:p>
          <a:r>
            <a:rPr lang="en-US" b="1" dirty="0">
              <a:solidFill>
                <a:schemeClr val="bg1"/>
              </a:solidFill>
              <a:effectLst>
                <a:outerShdw blurRad="38100" dist="38100" dir="2700000" algn="tl">
                  <a:srgbClr val="000000">
                    <a:alpha val="43137"/>
                  </a:srgbClr>
                </a:outerShdw>
              </a:effectLst>
            </a:rPr>
            <a:t>General Tips </a:t>
          </a:r>
        </a:p>
      </dgm:t>
    </dgm:pt>
    <dgm:pt modelId="{C440A2E9-1FDA-0E40-9389-503ECD340C23}" type="parTrans" cxnId="{6D225667-A249-E146-93A5-018F3CC6F4B4}">
      <dgm:prSet/>
      <dgm:spPr/>
      <dgm:t>
        <a:bodyPr/>
        <a:lstStyle/>
        <a:p>
          <a:endParaRPr lang="en-US"/>
        </a:p>
      </dgm:t>
    </dgm:pt>
    <dgm:pt modelId="{855F7462-6BB4-004E-9D81-F0C1E64961FE}" type="sibTrans" cxnId="{6D225667-A249-E146-93A5-018F3CC6F4B4}">
      <dgm:prSet/>
      <dgm:spPr/>
      <dgm:t>
        <a:bodyPr/>
        <a:lstStyle/>
        <a:p>
          <a:endParaRPr lang="en-US"/>
        </a:p>
      </dgm:t>
    </dgm:pt>
    <dgm:pt modelId="{A66552F5-D57F-684D-ACA0-02959E926C1F}" type="pres">
      <dgm:prSet presAssocID="{7448E4F6-20B0-9740-8A97-99E56F97F012}" presName="linear" presStyleCnt="0">
        <dgm:presLayoutVars>
          <dgm:animLvl val="lvl"/>
          <dgm:resizeHandles val="exact"/>
        </dgm:presLayoutVars>
      </dgm:prSet>
      <dgm:spPr/>
    </dgm:pt>
    <dgm:pt modelId="{38BA85A8-F4A2-8D4A-AAF1-BE96D69095C4}" type="pres">
      <dgm:prSet presAssocID="{4BD57A48-C7C8-0149-ACAF-DAA2C36BAA10}" presName="parentText" presStyleLbl="node1" presStyleIdx="0" presStyleCnt="4" custScaleX="90271" custScaleY="154955" custLinFactNeighborX="71" custLinFactNeighborY="-28175">
        <dgm:presLayoutVars>
          <dgm:chMax val="0"/>
          <dgm:bulletEnabled val="1"/>
        </dgm:presLayoutVars>
      </dgm:prSet>
      <dgm:spPr/>
    </dgm:pt>
    <dgm:pt modelId="{6623A136-5E8C-9249-90A1-D7A67ACDF3FD}" type="pres">
      <dgm:prSet presAssocID="{5A3A058C-5A07-FA46-A2C4-E0BE15C8375B}" presName="spacer" presStyleCnt="0"/>
      <dgm:spPr/>
    </dgm:pt>
    <dgm:pt modelId="{F5CD6099-22E4-254E-A699-09F9AF379625}" type="pres">
      <dgm:prSet presAssocID="{B6E3D901-E408-6148-97C4-1F991651A3A9}" presName="parentText" presStyleLbl="node1" presStyleIdx="1" presStyleCnt="4" custScaleX="90271" custScaleY="160120">
        <dgm:presLayoutVars>
          <dgm:chMax val="0"/>
          <dgm:bulletEnabled val="1"/>
        </dgm:presLayoutVars>
      </dgm:prSet>
      <dgm:spPr/>
    </dgm:pt>
    <dgm:pt modelId="{AD0C698D-6421-474B-8CAD-236A84AB8EAE}" type="pres">
      <dgm:prSet presAssocID="{036BEF9F-8D86-B54A-AC6E-634BE34D33AE}" presName="spacer" presStyleCnt="0"/>
      <dgm:spPr/>
    </dgm:pt>
    <dgm:pt modelId="{6D0EDFDC-0A05-024B-8A7A-E0696BB033A7}" type="pres">
      <dgm:prSet presAssocID="{708E0C8B-421E-6644-B152-7EA7FC726C82}" presName="parentText" presStyleLbl="node1" presStyleIdx="2" presStyleCnt="4" custScaleX="90271" custScaleY="160120" custLinFactNeighborX="-446" custLinFactNeighborY="6769">
        <dgm:presLayoutVars>
          <dgm:chMax val="0"/>
          <dgm:bulletEnabled val="1"/>
        </dgm:presLayoutVars>
      </dgm:prSet>
      <dgm:spPr/>
    </dgm:pt>
    <dgm:pt modelId="{531308D5-C7FA-CE42-B88E-D7376F268352}" type="pres">
      <dgm:prSet presAssocID="{BBEC9C1D-6A2A-9E45-836D-0D838F317BF7}" presName="spacer" presStyleCnt="0"/>
      <dgm:spPr/>
    </dgm:pt>
    <dgm:pt modelId="{59F56F1E-49EF-B247-A040-7A98C9B129CF}" type="pres">
      <dgm:prSet presAssocID="{175C29D5-739D-7947-B032-0445B9804D76}" presName="parentText" presStyleLbl="node1" presStyleIdx="3" presStyleCnt="4" custScaleX="90271" custScaleY="159874">
        <dgm:presLayoutVars>
          <dgm:chMax val="0"/>
          <dgm:bulletEnabled val="1"/>
        </dgm:presLayoutVars>
      </dgm:prSet>
      <dgm:spPr/>
    </dgm:pt>
  </dgm:ptLst>
  <dgm:cxnLst>
    <dgm:cxn modelId="{2C287909-ECDC-49C2-8B1B-DD23D8081599}" type="presOf" srcId="{4BD57A48-C7C8-0149-ACAF-DAA2C36BAA10}" destId="{38BA85A8-F4A2-8D4A-AAF1-BE96D69095C4}" srcOrd="0" destOrd="0" presId="urn:microsoft.com/office/officeart/2005/8/layout/vList2"/>
    <dgm:cxn modelId="{34F11B21-E2ED-0346-A0AF-631474E90905}" srcId="{7448E4F6-20B0-9740-8A97-99E56F97F012}" destId="{708E0C8B-421E-6644-B152-7EA7FC726C82}" srcOrd="2" destOrd="0" parTransId="{88838734-A7C5-994B-A0E4-10C0DFB4B78F}" sibTransId="{BBEC9C1D-6A2A-9E45-836D-0D838F317BF7}"/>
    <dgm:cxn modelId="{71D3542F-AC81-1546-9543-840987C3A41B}" srcId="{7448E4F6-20B0-9740-8A97-99E56F97F012}" destId="{4BD57A48-C7C8-0149-ACAF-DAA2C36BAA10}" srcOrd="0" destOrd="0" parTransId="{02466CF1-1051-6747-B4E0-963981038545}" sibTransId="{5A3A058C-5A07-FA46-A2C4-E0BE15C8375B}"/>
    <dgm:cxn modelId="{6D225667-A249-E146-93A5-018F3CC6F4B4}" srcId="{7448E4F6-20B0-9740-8A97-99E56F97F012}" destId="{175C29D5-739D-7947-B032-0445B9804D76}" srcOrd="3" destOrd="0" parTransId="{C440A2E9-1FDA-0E40-9389-503ECD340C23}" sibTransId="{855F7462-6BB4-004E-9D81-F0C1E64961FE}"/>
    <dgm:cxn modelId="{8C5E579D-10C6-E14A-A156-285F5B120C7B}" srcId="{7448E4F6-20B0-9740-8A97-99E56F97F012}" destId="{B6E3D901-E408-6148-97C4-1F991651A3A9}" srcOrd="1" destOrd="0" parTransId="{FBEE54C6-3ED7-A74B-B16B-C50F899717D0}" sibTransId="{036BEF9F-8D86-B54A-AC6E-634BE34D33AE}"/>
    <dgm:cxn modelId="{BF5C2EEC-0C80-413B-B88A-29AF4FB1BD2D}" type="presOf" srcId="{7448E4F6-20B0-9740-8A97-99E56F97F012}" destId="{A66552F5-D57F-684D-ACA0-02959E926C1F}" srcOrd="0" destOrd="0" presId="urn:microsoft.com/office/officeart/2005/8/layout/vList2"/>
    <dgm:cxn modelId="{BE7299F3-D09C-4102-9BD3-47791D597C29}" type="presOf" srcId="{B6E3D901-E408-6148-97C4-1F991651A3A9}" destId="{F5CD6099-22E4-254E-A699-09F9AF379625}" srcOrd="0" destOrd="0" presId="urn:microsoft.com/office/officeart/2005/8/layout/vList2"/>
    <dgm:cxn modelId="{42D450F4-6F51-46A5-A689-0084636EDA67}" type="presOf" srcId="{175C29D5-739D-7947-B032-0445B9804D76}" destId="{59F56F1E-49EF-B247-A040-7A98C9B129CF}" srcOrd="0" destOrd="0" presId="urn:microsoft.com/office/officeart/2005/8/layout/vList2"/>
    <dgm:cxn modelId="{23852FF5-1D73-43E4-8EE1-0A7DE46697A0}" type="presOf" srcId="{708E0C8B-421E-6644-B152-7EA7FC726C82}" destId="{6D0EDFDC-0A05-024B-8A7A-E0696BB033A7}" srcOrd="0" destOrd="0" presId="urn:microsoft.com/office/officeart/2005/8/layout/vList2"/>
    <dgm:cxn modelId="{431C2D21-F80D-4C0E-8DD4-075BB5CFCF70}" type="presParOf" srcId="{A66552F5-D57F-684D-ACA0-02959E926C1F}" destId="{38BA85A8-F4A2-8D4A-AAF1-BE96D69095C4}" srcOrd="0" destOrd="0" presId="urn:microsoft.com/office/officeart/2005/8/layout/vList2"/>
    <dgm:cxn modelId="{1F66CA30-E267-4F0C-A9E4-32C1972AAD33}" type="presParOf" srcId="{A66552F5-D57F-684D-ACA0-02959E926C1F}" destId="{6623A136-5E8C-9249-90A1-D7A67ACDF3FD}" srcOrd="1" destOrd="0" presId="urn:microsoft.com/office/officeart/2005/8/layout/vList2"/>
    <dgm:cxn modelId="{069342D1-73E2-4E51-A536-D2FCD7868F7C}" type="presParOf" srcId="{A66552F5-D57F-684D-ACA0-02959E926C1F}" destId="{F5CD6099-22E4-254E-A699-09F9AF379625}" srcOrd="2" destOrd="0" presId="urn:microsoft.com/office/officeart/2005/8/layout/vList2"/>
    <dgm:cxn modelId="{07F8CACE-15E7-4389-81CD-548680CC318F}" type="presParOf" srcId="{A66552F5-D57F-684D-ACA0-02959E926C1F}" destId="{AD0C698D-6421-474B-8CAD-236A84AB8EAE}" srcOrd="3" destOrd="0" presId="urn:microsoft.com/office/officeart/2005/8/layout/vList2"/>
    <dgm:cxn modelId="{CC75C74C-C989-420E-9D71-F18391AC8A58}" type="presParOf" srcId="{A66552F5-D57F-684D-ACA0-02959E926C1F}" destId="{6D0EDFDC-0A05-024B-8A7A-E0696BB033A7}" srcOrd="4" destOrd="0" presId="urn:microsoft.com/office/officeart/2005/8/layout/vList2"/>
    <dgm:cxn modelId="{8930BF17-1353-4B7F-90D8-E4367529FAF9}" type="presParOf" srcId="{A66552F5-D57F-684D-ACA0-02959E926C1F}" destId="{531308D5-C7FA-CE42-B88E-D7376F268352}" srcOrd="5" destOrd="0" presId="urn:microsoft.com/office/officeart/2005/8/layout/vList2"/>
    <dgm:cxn modelId="{0DB18C8F-7A4E-4E74-BC9C-2C434A935E6E}" type="presParOf" srcId="{A66552F5-D57F-684D-ACA0-02959E926C1F}" destId="{59F56F1E-49EF-B247-A040-7A98C9B129CF}" srcOrd="6" destOrd="0" presId="urn:microsoft.com/office/officeart/2005/8/layout/vList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63CDE0-19D6-D34A-A52F-52D43DC5CC3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C6B6269-5B1D-2246-B6E9-2BED8C1CDA45}">
      <dgm:prSet/>
      <dgm:spPr>
        <a:solidFill>
          <a:srgbClr val="C00000"/>
        </a:solidFill>
        <a:ln>
          <a:solidFill>
            <a:srgbClr val="C00000"/>
          </a:solidFill>
        </a:ln>
      </dgm:spPr>
      <dgm:t>
        <a:bodyPr/>
        <a:lstStyle/>
        <a:p>
          <a:endParaRPr lang="en-US" dirty="0"/>
        </a:p>
      </dgm:t>
    </dgm:pt>
    <dgm:pt modelId="{0779C7F9-1A1F-C346-89FA-BA4ECD72DB24}" type="parTrans" cxnId="{C7B85188-40E4-754E-BFE1-190E3D2F7264}">
      <dgm:prSet/>
      <dgm:spPr/>
      <dgm:t>
        <a:bodyPr/>
        <a:lstStyle/>
        <a:p>
          <a:endParaRPr lang="en-US"/>
        </a:p>
      </dgm:t>
    </dgm:pt>
    <dgm:pt modelId="{533B7AEE-062D-294A-9D6E-C3C09C59B45D}" type="sibTrans" cxnId="{C7B85188-40E4-754E-BFE1-190E3D2F7264}">
      <dgm:prSet/>
      <dgm:spPr/>
      <dgm:t>
        <a:bodyPr/>
        <a:lstStyle/>
        <a:p>
          <a:endParaRPr lang="en-US"/>
        </a:p>
      </dgm:t>
    </dgm:pt>
    <dgm:pt modelId="{2F3A2E50-94EB-9F4A-9B15-E19CCDD96BB5}">
      <dgm:prSet/>
      <dgm:spPr>
        <a:ln>
          <a:noFill/>
        </a:ln>
      </dgm:spPr>
      <dgm:t>
        <a:bodyPr/>
        <a:lstStyle/>
        <a:p>
          <a:r>
            <a:rPr lang="en-US" dirty="0"/>
            <a:t>Why you are pursuing a residency? </a:t>
          </a:r>
        </a:p>
      </dgm:t>
    </dgm:pt>
    <dgm:pt modelId="{E886DB38-40AC-C844-9D42-818999B2AC87}" type="parTrans" cxnId="{342863C8-DFE9-134F-B943-0E6EAA417640}">
      <dgm:prSet/>
      <dgm:spPr/>
      <dgm:t>
        <a:bodyPr/>
        <a:lstStyle/>
        <a:p>
          <a:endParaRPr lang="en-US"/>
        </a:p>
      </dgm:t>
    </dgm:pt>
    <dgm:pt modelId="{7DC22768-6DB6-4E4A-8686-6F70271F7BDB}" type="sibTrans" cxnId="{342863C8-DFE9-134F-B943-0E6EAA417640}">
      <dgm:prSet/>
      <dgm:spPr/>
      <dgm:t>
        <a:bodyPr/>
        <a:lstStyle/>
        <a:p>
          <a:endParaRPr lang="en-US"/>
        </a:p>
      </dgm:t>
    </dgm:pt>
    <dgm:pt modelId="{E5456A21-CEF9-E146-8D71-9C8EAB2B9145}">
      <dgm:prSet/>
      <dgm:spPr>
        <a:ln>
          <a:noFill/>
        </a:ln>
      </dgm:spPr>
      <dgm:t>
        <a:bodyPr/>
        <a:lstStyle/>
        <a:p>
          <a:r>
            <a:rPr lang="en-US" dirty="0"/>
            <a:t>What are your short term and long term goals for completing a residency? </a:t>
          </a:r>
        </a:p>
      </dgm:t>
    </dgm:pt>
    <dgm:pt modelId="{C0C27EF4-6D38-D948-B19F-29E9D3FAA263}" type="parTrans" cxnId="{B6F0E2A2-B72A-BB41-A8D7-937B69AED3B6}">
      <dgm:prSet/>
      <dgm:spPr/>
      <dgm:t>
        <a:bodyPr/>
        <a:lstStyle/>
        <a:p>
          <a:endParaRPr lang="en-US"/>
        </a:p>
      </dgm:t>
    </dgm:pt>
    <dgm:pt modelId="{7A347CAF-181F-CD44-B8D1-570A6C17F7F2}" type="sibTrans" cxnId="{B6F0E2A2-B72A-BB41-A8D7-937B69AED3B6}">
      <dgm:prSet/>
      <dgm:spPr/>
      <dgm:t>
        <a:bodyPr/>
        <a:lstStyle/>
        <a:p>
          <a:endParaRPr lang="en-US"/>
        </a:p>
      </dgm:t>
    </dgm:pt>
    <dgm:pt modelId="{F60711E0-9225-2048-B422-211CB0A3D2D8}">
      <dgm:prSet/>
      <dgm:spPr>
        <a:ln>
          <a:noFill/>
        </a:ln>
      </dgm:spPr>
      <dgm:t>
        <a:bodyPr/>
        <a:lstStyle/>
        <a:p>
          <a:r>
            <a:rPr lang="en-US" dirty="0"/>
            <a:t>What skills and experience do you possess that will help you become successful in this residency? </a:t>
          </a:r>
        </a:p>
      </dgm:t>
    </dgm:pt>
    <dgm:pt modelId="{01330A42-2758-4C42-AD4F-48734FAB71F5}" type="parTrans" cxnId="{733E720C-A77F-4540-9603-14410F687140}">
      <dgm:prSet/>
      <dgm:spPr/>
      <dgm:t>
        <a:bodyPr/>
        <a:lstStyle/>
        <a:p>
          <a:endParaRPr lang="en-US"/>
        </a:p>
      </dgm:t>
    </dgm:pt>
    <dgm:pt modelId="{6071A41F-07D2-FF49-A242-40974F33FFB1}" type="sibTrans" cxnId="{733E720C-A77F-4540-9603-14410F687140}">
      <dgm:prSet/>
      <dgm:spPr/>
      <dgm:t>
        <a:bodyPr/>
        <a:lstStyle/>
        <a:p>
          <a:endParaRPr lang="en-US"/>
        </a:p>
      </dgm:t>
    </dgm:pt>
    <dgm:pt modelId="{0C71AEA3-70EA-C549-8D2C-DCFABE1C91C4}">
      <dgm:prSet/>
      <dgm:spPr>
        <a:ln>
          <a:noFill/>
        </a:ln>
      </dgm:spPr>
      <dgm:t>
        <a:bodyPr/>
        <a:lstStyle/>
        <a:p>
          <a:r>
            <a:rPr lang="en-US" dirty="0"/>
            <a:t>How will this residency program help you reach your career goals? </a:t>
          </a:r>
        </a:p>
      </dgm:t>
    </dgm:pt>
    <dgm:pt modelId="{3AE7E3C6-F460-3E4F-BE8D-2271906BB208}" type="parTrans" cxnId="{ACA2319A-4DDB-B346-BCEC-35155E77C9DD}">
      <dgm:prSet/>
      <dgm:spPr/>
      <dgm:t>
        <a:bodyPr/>
        <a:lstStyle/>
        <a:p>
          <a:endParaRPr lang="en-US"/>
        </a:p>
      </dgm:t>
    </dgm:pt>
    <dgm:pt modelId="{F17A0137-93FF-4C4F-B92C-2E3B8672D472}" type="sibTrans" cxnId="{ACA2319A-4DDB-B346-BCEC-35155E77C9DD}">
      <dgm:prSet/>
      <dgm:spPr/>
      <dgm:t>
        <a:bodyPr/>
        <a:lstStyle/>
        <a:p>
          <a:endParaRPr lang="en-US"/>
        </a:p>
      </dgm:t>
    </dgm:pt>
    <dgm:pt modelId="{8201E810-5875-4049-B6BA-08233EE0CD9F}">
      <dgm:prSet/>
      <dgm:spPr>
        <a:solidFill>
          <a:srgbClr val="C00000"/>
        </a:solidFill>
        <a:ln>
          <a:solidFill>
            <a:srgbClr val="C00000"/>
          </a:solidFill>
        </a:ln>
      </dgm:spPr>
      <dgm:t>
        <a:bodyPr/>
        <a:lstStyle/>
        <a:p>
          <a:endParaRPr lang="en-US" dirty="0"/>
        </a:p>
      </dgm:t>
    </dgm:pt>
    <dgm:pt modelId="{D7A712D3-A11E-5441-A37A-6FB2AE76742F}" type="parTrans" cxnId="{3D15DB04-B64F-DA4D-A33E-20F6261F5520}">
      <dgm:prSet/>
      <dgm:spPr/>
      <dgm:t>
        <a:bodyPr/>
        <a:lstStyle/>
        <a:p>
          <a:endParaRPr lang="en-US"/>
        </a:p>
      </dgm:t>
    </dgm:pt>
    <dgm:pt modelId="{9F222A35-7B4B-D346-AAEB-C55DE4A858FA}" type="sibTrans" cxnId="{3D15DB04-B64F-DA4D-A33E-20F6261F5520}">
      <dgm:prSet/>
      <dgm:spPr/>
      <dgm:t>
        <a:bodyPr/>
        <a:lstStyle/>
        <a:p>
          <a:endParaRPr lang="en-US"/>
        </a:p>
      </dgm:t>
    </dgm:pt>
    <dgm:pt modelId="{91041567-EDC3-C548-BC95-4D9779956814}">
      <dgm:prSet/>
      <dgm:spPr>
        <a:solidFill>
          <a:srgbClr val="C00000"/>
        </a:solidFill>
        <a:ln>
          <a:solidFill>
            <a:srgbClr val="C00000"/>
          </a:solidFill>
        </a:ln>
      </dgm:spPr>
      <dgm:t>
        <a:bodyPr/>
        <a:lstStyle/>
        <a:p>
          <a:endParaRPr lang="en-US" dirty="0"/>
        </a:p>
      </dgm:t>
    </dgm:pt>
    <dgm:pt modelId="{42EB5375-CEE9-844B-BA24-5AFFD9F8407C}" type="parTrans" cxnId="{6071F3F6-95A5-4140-852D-7BC875F48022}">
      <dgm:prSet/>
      <dgm:spPr/>
      <dgm:t>
        <a:bodyPr/>
        <a:lstStyle/>
        <a:p>
          <a:endParaRPr lang="en-US"/>
        </a:p>
      </dgm:t>
    </dgm:pt>
    <dgm:pt modelId="{C70E23EE-14F7-B64F-9C7A-9376D4539787}" type="sibTrans" cxnId="{6071F3F6-95A5-4140-852D-7BC875F48022}">
      <dgm:prSet/>
      <dgm:spPr/>
      <dgm:t>
        <a:bodyPr/>
        <a:lstStyle/>
        <a:p>
          <a:endParaRPr lang="en-US"/>
        </a:p>
      </dgm:t>
    </dgm:pt>
    <dgm:pt modelId="{6B7D58B2-13C5-6A47-B305-5E98131AB67C}">
      <dgm:prSet/>
      <dgm:spPr>
        <a:solidFill>
          <a:srgbClr val="C00000"/>
        </a:solidFill>
        <a:ln>
          <a:solidFill>
            <a:srgbClr val="C00000"/>
          </a:solidFill>
        </a:ln>
      </dgm:spPr>
      <dgm:t>
        <a:bodyPr/>
        <a:lstStyle/>
        <a:p>
          <a:endParaRPr lang="en-US" dirty="0"/>
        </a:p>
      </dgm:t>
    </dgm:pt>
    <dgm:pt modelId="{EEB9C7A6-CADD-384F-9BD1-F3FD9DC573D7}" type="parTrans" cxnId="{3CE9EA92-647F-294F-9153-487D6B1D20AC}">
      <dgm:prSet/>
      <dgm:spPr/>
      <dgm:t>
        <a:bodyPr/>
        <a:lstStyle/>
        <a:p>
          <a:endParaRPr lang="en-US"/>
        </a:p>
      </dgm:t>
    </dgm:pt>
    <dgm:pt modelId="{046B3D77-1CBF-AC46-98E5-B5F727A5AE68}" type="sibTrans" cxnId="{3CE9EA92-647F-294F-9153-487D6B1D20AC}">
      <dgm:prSet/>
      <dgm:spPr/>
      <dgm:t>
        <a:bodyPr/>
        <a:lstStyle/>
        <a:p>
          <a:endParaRPr lang="en-US"/>
        </a:p>
      </dgm:t>
    </dgm:pt>
    <dgm:pt modelId="{EE001D57-2A5C-524D-9BBF-587048F442DE}" type="pres">
      <dgm:prSet presAssocID="{2563CDE0-19D6-D34A-A52F-52D43DC5CC30}" presName="linearFlow" presStyleCnt="0">
        <dgm:presLayoutVars>
          <dgm:dir/>
          <dgm:animLvl val="lvl"/>
          <dgm:resizeHandles val="exact"/>
        </dgm:presLayoutVars>
      </dgm:prSet>
      <dgm:spPr/>
    </dgm:pt>
    <dgm:pt modelId="{192B7EAE-3825-6349-8265-7B368D169819}" type="pres">
      <dgm:prSet presAssocID="{1C6B6269-5B1D-2246-B6E9-2BED8C1CDA45}" presName="composite" presStyleCnt="0"/>
      <dgm:spPr/>
    </dgm:pt>
    <dgm:pt modelId="{B3A804E4-96C5-3F42-A1AE-7CFDB452B990}" type="pres">
      <dgm:prSet presAssocID="{1C6B6269-5B1D-2246-B6E9-2BED8C1CDA45}" presName="parentText" presStyleLbl="alignNode1" presStyleIdx="0" presStyleCnt="4">
        <dgm:presLayoutVars>
          <dgm:chMax val="1"/>
          <dgm:bulletEnabled val="1"/>
        </dgm:presLayoutVars>
      </dgm:prSet>
      <dgm:spPr/>
    </dgm:pt>
    <dgm:pt modelId="{A33404B0-A3DF-754B-895B-92166197B9C4}" type="pres">
      <dgm:prSet presAssocID="{1C6B6269-5B1D-2246-B6E9-2BED8C1CDA45}" presName="descendantText" presStyleLbl="alignAcc1" presStyleIdx="0" presStyleCnt="4" custScaleX="98220">
        <dgm:presLayoutVars>
          <dgm:bulletEnabled val="1"/>
        </dgm:presLayoutVars>
      </dgm:prSet>
      <dgm:spPr/>
    </dgm:pt>
    <dgm:pt modelId="{8D3568B3-FDF9-D949-888D-F26AC7795CF0}" type="pres">
      <dgm:prSet presAssocID="{533B7AEE-062D-294A-9D6E-C3C09C59B45D}" presName="sp" presStyleCnt="0"/>
      <dgm:spPr/>
    </dgm:pt>
    <dgm:pt modelId="{2749A1FC-C900-9943-A7DD-173051809AE5}" type="pres">
      <dgm:prSet presAssocID="{8201E810-5875-4049-B6BA-08233EE0CD9F}" presName="composite" presStyleCnt="0"/>
      <dgm:spPr/>
    </dgm:pt>
    <dgm:pt modelId="{F7EF928D-7C98-0542-B03A-D7DEABEF8B4C}" type="pres">
      <dgm:prSet presAssocID="{8201E810-5875-4049-B6BA-08233EE0CD9F}" presName="parentText" presStyleLbl="alignNode1" presStyleIdx="1" presStyleCnt="4">
        <dgm:presLayoutVars>
          <dgm:chMax val="1"/>
          <dgm:bulletEnabled val="1"/>
        </dgm:presLayoutVars>
      </dgm:prSet>
      <dgm:spPr/>
    </dgm:pt>
    <dgm:pt modelId="{8D6B7726-9FFE-5B4B-9157-15F2A13B6B5C}" type="pres">
      <dgm:prSet presAssocID="{8201E810-5875-4049-B6BA-08233EE0CD9F}" presName="descendantText" presStyleLbl="alignAcc1" presStyleIdx="1" presStyleCnt="4" custScaleX="98451">
        <dgm:presLayoutVars>
          <dgm:bulletEnabled val="1"/>
        </dgm:presLayoutVars>
      </dgm:prSet>
      <dgm:spPr/>
    </dgm:pt>
    <dgm:pt modelId="{2573A2D3-500D-474C-B0DA-A0400C8E6D87}" type="pres">
      <dgm:prSet presAssocID="{9F222A35-7B4B-D346-AAEB-C55DE4A858FA}" presName="sp" presStyleCnt="0"/>
      <dgm:spPr/>
    </dgm:pt>
    <dgm:pt modelId="{65B16EDA-3DEC-8B4F-8086-55E3920DC21D}" type="pres">
      <dgm:prSet presAssocID="{91041567-EDC3-C548-BC95-4D9779956814}" presName="composite" presStyleCnt="0"/>
      <dgm:spPr/>
    </dgm:pt>
    <dgm:pt modelId="{8FF9CCD8-52D1-B345-99F1-5622CC18068B}" type="pres">
      <dgm:prSet presAssocID="{91041567-EDC3-C548-BC95-4D9779956814}" presName="parentText" presStyleLbl="alignNode1" presStyleIdx="2" presStyleCnt="4">
        <dgm:presLayoutVars>
          <dgm:chMax val="1"/>
          <dgm:bulletEnabled val="1"/>
        </dgm:presLayoutVars>
      </dgm:prSet>
      <dgm:spPr/>
    </dgm:pt>
    <dgm:pt modelId="{6755D84D-9BBA-9548-AF4C-7ECBC5A0E5B1}" type="pres">
      <dgm:prSet presAssocID="{91041567-EDC3-C548-BC95-4D9779956814}" presName="descendantText" presStyleLbl="alignAcc1" presStyleIdx="2" presStyleCnt="4" custScaleX="97757">
        <dgm:presLayoutVars>
          <dgm:bulletEnabled val="1"/>
        </dgm:presLayoutVars>
      </dgm:prSet>
      <dgm:spPr/>
    </dgm:pt>
    <dgm:pt modelId="{18F6A6AA-824C-0746-BF4B-783C559487B6}" type="pres">
      <dgm:prSet presAssocID="{C70E23EE-14F7-B64F-9C7A-9376D4539787}" presName="sp" presStyleCnt="0"/>
      <dgm:spPr/>
    </dgm:pt>
    <dgm:pt modelId="{5098C32B-E2E9-2745-A3FA-EC196D5EDA49}" type="pres">
      <dgm:prSet presAssocID="{6B7D58B2-13C5-6A47-B305-5E98131AB67C}" presName="composite" presStyleCnt="0"/>
      <dgm:spPr/>
    </dgm:pt>
    <dgm:pt modelId="{6785F8AB-8524-2D4A-BE62-ECE874915675}" type="pres">
      <dgm:prSet presAssocID="{6B7D58B2-13C5-6A47-B305-5E98131AB67C}" presName="parentText" presStyleLbl="alignNode1" presStyleIdx="3" presStyleCnt="4">
        <dgm:presLayoutVars>
          <dgm:chMax val="1"/>
          <dgm:bulletEnabled val="1"/>
        </dgm:presLayoutVars>
      </dgm:prSet>
      <dgm:spPr/>
    </dgm:pt>
    <dgm:pt modelId="{45F4CD0D-2686-2A4F-B1C2-B11A213E55B3}" type="pres">
      <dgm:prSet presAssocID="{6B7D58B2-13C5-6A47-B305-5E98131AB67C}" presName="descendantText" presStyleLbl="alignAcc1" presStyleIdx="3" presStyleCnt="4" custScaleX="97525">
        <dgm:presLayoutVars>
          <dgm:bulletEnabled val="1"/>
        </dgm:presLayoutVars>
      </dgm:prSet>
      <dgm:spPr/>
    </dgm:pt>
  </dgm:ptLst>
  <dgm:cxnLst>
    <dgm:cxn modelId="{3D15DB04-B64F-DA4D-A33E-20F6261F5520}" srcId="{2563CDE0-19D6-D34A-A52F-52D43DC5CC30}" destId="{8201E810-5875-4049-B6BA-08233EE0CD9F}" srcOrd="1" destOrd="0" parTransId="{D7A712D3-A11E-5441-A37A-6FB2AE76742F}" sibTransId="{9F222A35-7B4B-D346-AAEB-C55DE4A858FA}"/>
    <dgm:cxn modelId="{733E720C-A77F-4540-9603-14410F687140}" srcId="{91041567-EDC3-C548-BC95-4D9779956814}" destId="{F60711E0-9225-2048-B422-211CB0A3D2D8}" srcOrd="0" destOrd="0" parTransId="{01330A42-2758-4C42-AD4F-48734FAB71F5}" sibTransId="{6071A41F-07D2-FF49-A242-40974F33FFB1}"/>
    <dgm:cxn modelId="{28AF5610-FF84-48B9-9F11-563FE5DA9D7A}" type="presOf" srcId="{E5456A21-CEF9-E146-8D71-9C8EAB2B9145}" destId="{8D6B7726-9FFE-5B4B-9157-15F2A13B6B5C}" srcOrd="0" destOrd="0" presId="urn:microsoft.com/office/officeart/2005/8/layout/chevron2"/>
    <dgm:cxn modelId="{CC92F925-0836-44A8-8C99-478135ACED6B}" type="presOf" srcId="{2F3A2E50-94EB-9F4A-9B15-E19CCDD96BB5}" destId="{A33404B0-A3DF-754B-895B-92166197B9C4}" srcOrd="0" destOrd="0" presId="urn:microsoft.com/office/officeart/2005/8/layout/chevron2"/>
    <dgm:cxn modelId="{0491D828-28BB-4EDD-AFF0-E63F220B3C77}" type="presOf" srcId="{2563CDE0-19D6-D34A-A52F-52D43DC5CC30}" destId="{EE001D57-2A5C-524D-9BBF-587048F442DE}" srcOrd="0" destOrd="0" presId="urn:microsoft.com/office/officeart/2005/8/layout/chevron2"/>
    <dgm:cxn modelId="{9C362A36-4DA2-49A0-A22B-F24FFA82FB40}" type="presOf" srcId="{8201E810-5875-4049-B6BA-08233EE0CD9F}" destId="{F7EF928D-7C98-0542-B03A-D7DEABEF8B4C}" srcOrd="0" destOrd="0" presId="urn:microsoft.com/office/officeart/2005/8/layout/chevron2"/>
    <dgm:cxn modelId="{44DDCA5B-0192-47B7-81D2-D413BF8AF923}" type="presOf" srcId="{6B7D58B2-13C5-6A47-B305-5E98131AB67C}" destId="{6785F8AB-8524-2D4A-BE62-ECE874915675}" srcOrd="0" destOrd="0" presId="urn:microsoft.com/office/officeart/2005/8/layout/chevron2"/>
    <dgm:cxn modelId="{80B17362-C40F-45B0-8027-E1275DAD058F}" type="presOf" srcId="{91041567-EDC3-C548-BC95-4D9779956814}" destId="{8FF9CCD8-52D1-B345-99F1-5622CC18068B}" srcOrd="0" destOrd="0" presId="urn:microsoft.com/office/officeart/2005/8/layout/chevron2"/>
    <dgm:cxn modelId="{C7B85188-40E4-754E-BFE1-190E3D2F7264}" srcId="{2563CDE0-19D6-D34A-A52F-52D43DC5CC30}" destId="{1C6B6269-5B1D-2246-B6E9-2BED8C1CDA45}" srcOrd="0" destOrd="0" parTransId="{0779C7F9-1A1F-C346-89FA-BA4ECD72DB24}" sibTransId="{533B7AEE-062D-294A-9D6E-C3C09C59B45D}"/>
    <dgm:cxn modelId="{3CE9EA92-647F-294F-9153-487D6B1D20AC}" srcId="{2563CDE0-19D6-D34A-A52F-52D43DC5CC30}" destId="{6B7D58B2-13C5-6A47-B305-5E98131AB67C}" srcOrd="3" destOrd="0" parTransId="{EEB9C7A6-CADD-384F-9BD1-F3FD9DC573D7}" sibTransId="{046B3D77-1CBF-AC46-98E5-B5F727A5AE68}"/>
    <dgm:cxn modelId="{ACA2319A-4DDB-B346-BCEC-35155E77C9DD}" srcId="{6B7D58B2-13C5-6A47-B305-5E98131AB67C}" destId="{0C71AEA3-70EA-C549-8D2C-DCFABE1C91C4}" srcOrd="0" destOrd="0" parTransId="{3AE7E3C6-F460-3E4F-BE8D-2271906BB208}" sibTransId="{F17A0137-93FF-4C4F-B92C-2E3B8672D472}"/>
    <dgm:cxn modelId="{B788AE9A-D79D-42BA-896F-36482860CB5A}" type="presOf" srcId="{1C6B6269-5B1D-2246-B6E9-2BED8C1CDA45}" destId="{B3A804E4-96C5-3F42-A1AE-7CFDB452B990}" srcOrd="0" destOrd="0" presId="urn:microsoft.com/office/officeart/2005/8/layout/chevron2"/>
    <dgm:cxn modelId="{B6F0E2A2-B72A-BB41-A8D7-937B69AED3B6}" srcId="{8201E810-5875-4049-B6BA-08233EE0CD9F}" destId="{E5456A21-CEF9-E146-8D71-9C8EAB2B9145}" srcOrd="0" destOrd="0" parTransId="{C0C27EF4-6D38-D948-B19F-29E9D3FAA263}" sibTransId="{7A347CAF-181F-CD44-B8D1-570A6C17F7F2}"/>
    <dgm:cxn modelId="{15D561B7-9CA0-41B4-A5F6-2BF3BDA3DAED}" type="presOf" srcId="{0C71AEA3-70EA-C549-8D2C-DCFABE1C91C4}" destId="{45F4CD0D-2686-2A4F-B1C2-B11A213E55B3}" srcOrd="0" destOrd="0" presId="urn:microsoft.com/office/officeart/2005/8/layout/chevron2"/>
    <dgm:cxn modelId="{342863C8-DFE9-134F-B943-0E6EAA417640}" srcId="{1C6B6269-5B1D-2246-B6E9-2BED8C1CDA45}" destId="{2F3A2E50-94EB-9F4A-9B15-E19CCDD96BB5}" srcOrd="0" destOrd="0" parTransId="{E886DB38-40AC-C844-9D42-818999B2AC87}" sibTransId="{7DC22768-6DB6-4E4A-8686-6F70271F7BDB}"/>
    <dgm:cxn modelId="{802DE3EC-D109-4914-BA06-AA4CA12B0C4A}" type="presOf" srcId="{F60711E0-9225-2048-B422-211CB0A3D2D8}" destId="{6755D84D-9BBA-9548-AF4C-7ECBC5A0E5B1}" srcOrd="0" destOrd="0" presId="urn:microsoft.com/office/officeart/2005/8/layout/chevron2"/>
    <dgm:cxn modelId="{6071F3F6-95A5-4140-852D-7BC875F48022}" srcId="{2563CDE0-19D6-D34A-A52F-52D43DC5CC30}" destId="{91041567-EDC3-C548-BC95-4D9779956814}" srcOrd="2" destOrd="0" parTransId="{42EB5375-CEE9-844B-BA24-5AFFD9F8407C}" sibTransId="{C70E23EE-14F7-B64F-9C7A-9376D4539787}"/>
    <dgm:cxn modelId="{3829D8ED-67EC-44B2-AE40-210B47DBE889}" type="presParOf" srcId="{EE001D57-2A5C-524D-9BBF-587048F442DE}" destId="{192B7EAE-3825-6349-8265-7B368D169819}" srcOrd="0" destOrd="0" presId="urn:microsoft.com/office/officeart/2005/8/layout/chevron2"/>
    <dgm:cxn modelId="{8011FD9F-7F09-4324-9784-4C284969AC30}" type="presParOf" srcId="{192B7EAE-3825-6349-8265-7B368D169819}" destId="{B3A804E4-96C5-3F42-A1AE-7CFDB452B990}" srcOrd="0" destOrd="0" presId="urn:microsoft.com/office/officeart/2005/8/layout/chevron2"/>
    <dgm:cxn modelId="{75240C72-9515-4D61-9E53-3D5ACC5DFB58}" type="presParOf" srcId="{192B7EAE-3825-6349-8265-7B368D169819}" destId="{A33404B0-A3DF-754B-895B-92166197B9C4}" srcOrd="1" destOrd="0" presId="urn:microsoft.com/office/officeart/2005/8/layout/chevron2"/>
    <dgm:cxn modelId="{6FC7B744-3702-4551-AFEA-BE4244506F48}" type="presParOf" srcId="{EE001D57-2A5C-524D-9BBF-587048F442DE}" destId="{8D3568B3-FDF9-D949-888D-F26AC7795CF0}" srcOrd="1" destOrd="0" presId="urn:microsoft.com/office/officeart/2005/8/layout/chevron2"/>
    <dgm:cxn modelId="{E7B8EF81-3E41-4A2A-9191-A7542FD6C229}" type="presParOf" srcId="{EE001D57-2A5C-524D-9BBF-587048F442DE}" destId="{2749A1FC-C900-9943-A7DD-173051809AE5}" srcOrd="2" destOrd="0" presId="urn:microsoft.com/office/officeart/2005/8/layout/chevron2"/>
    <dgm:cxn modelId="{20A4FF70-7025-4F2B-B2F2-9A517FF2B6DE}" type="presParOf" srcId="{2749A1FC-C900-9943-A7DD-173051809AE5}" destId="{F7EF928D-7C98-0542-B03A-D7DEABEF8B4C}" srcOrd="0" destOrd="0" presId="urn:microsoft.com/office/officeart/2005/8/layout/chevron2"/>
    <dgm:cxn modelId="{6EF71D0B-6329-40D8-AA79-8711B0BDAA0D}" type="presParOf" srcId="{2749A1FC-C900-9943-A7DD-173051809AE5}" destId="{8D6B7726-9FFE-5B4B-9157-15F2A13B6B5C}" srcOrd="1" destOrd="0" presId="urn:microsoft.com/office/officeart/2005/8/layout/chevron2"/>
    <dgm:cxn modelId="{9E1DF72C-076D-4537-8EF7-7040EE5DD993}" type="presParOf" srcId="{EE001D57-2A5C-524D-9BBF-587048F442DE}" destId="{2573A2D3-500D-474C-B0DA-A0400C8E6D87}" srcOrd="3" destOrd="0" presId="urn:microsoft.com/office/officeart/2005/8/layout/chevron2"/>
    <dgm:cxn modelId="{762BCFBD-D9C7-44E0-9310-228765A0F9AD}" type="presParOf" srcId="{EE001D57-2A5C-524D-9BBF-587048F442DE}" destId="{65B16EDA-3DEC-8B4F-8086-55E3920DC21D}" srcOrd="4" destOrd="0" presId="urn:microsoft.com/office/officeart/2005/8/layout/chevron2"/>
    <dgm:cxn modelId="{8A13616E-32BA-41B3-9569-AF765EA9734B}" type="presParOf" srcId="{65B16EDA-3DEC-8B4F-8086-55E3920DC21D}" destId="{8FF9CCD8-52D1-B345-99F1-5622CC18068B}" srcOrd="0" destOrd="0" presId="urn:microsoft.com/office/officeart/2005/8/layout/chevron2"/>
    <dgm:cxn modelId="{EDDA71E3-EF74-4304-86E3-56BF6707B370}" type="presParOf" srcId="{65B16EDA-3DEC-8B4F-8086-55E3920DC21D}" destId="{6755D84D-9BBA-9548-AF4C-7ECBC5A0E5B1}" srcOrd="1" destOrd="0" presId="urn:microsoft.com/office/officeart/2005/8/layout/chevron2"/>
    <dgm:cxn modelId="{F7246918-E34B-48DA-A780-3CB619DC99DF}" type="presParOf" srcId="{EE001D57-2A5C-524D-9BBF-587048F442DE}" destId="{18F6A6AA-824C-0746-BF4B-783C559487B6}" srcOrd="5" destOrd="0" presId="urn:microsoft.com/office/officeart/2005/8/layout/chevron2"/>
    <dgm:cxn modelId="{C3AD46F1-93D6-4D86-9168-091B22687456}" type="presParOf" srcId="{EE001D57-2A5C-524D-9BBF-587048F442DE}" destId="{5098C32B-E2E9-2745-A3FA-EC196D5EDA49}" srcOrd="6" destOrd="0" presId="urn:microsoft.com/office/officeart/2005/8/layout/chevron2"/>
    <dgm:cxn modelId="{30D8FBBC-04DF-454D-9D09-69CF47605645}" type="presParOf" srcId="{5098C32B-E2E9-2745-A3FA-EC196D5EDA49}" destId="{6785F8AB-8524-2D4A-BE62-ECE874915675}" srcOrd="0" destOrd="0" presId="urn:microsoft.com/office/officeart/2005/8/layout/chevron2"/>
    <dgm:cxn modelId="{4783431F-CC3E-4EC7-BB18-83A0A0F927AB}" type="presParOf" srcId="{5098C32B-E2E9-2745-A3FA-EC196D5EDA49}" destId="{45F4CD0D-2686-2A4F-B1C2-B11A213E55B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8DF8AC-D579-0C4D-9C50-E493F95FA1A3}"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5DB10901-30C5-A443-B4B5-BBB803C61493}">
      <dgm:prSet phldrT="[Text]"/>
      <dgm:spPr>
        <a:noFill/>
        <a:ln>
          <a:noFill/>
        </a:ln>
      </dgm:spPr>
      <dgm:t>
        <a:bodyPr/>
        <a:lstStyle/>
        <a:p>
          <a:r>
            <a:rPr lang="en-US" u="sng" dirty="0">
              <a:solidFill>
                <a:schemeClr val="tx1"/>
              </a:solidFill>
            </a:rPr>
            <a:t>Cl</a:t>
          </a:r>
          <a:r>
            <a:rPr lang="en-US" dirty="0">
              <a:solidFill>
                <a:schemeClr val="tx1"/>
              </a:solidFill>
            </a:rPr>
            <a:t>inical </a:t>
          </a:r>
        </a:p>
      </dgm:t>
    </dgm:pt>
    <dgm:pt modelId="{EE575004-03F9-2345-9514-DEB76AD1915D}" type="parTrans" cxnId="{46F469EE-1FFE-374D-86E1-D719EC8B17FF}">
      <dgm:prSet/>
      <dgm:spPr/>
      <dgm:t>
        <a:bodyPr/>
        <a:lstStyle/>
        <a:p>
          <a:endParaRPr lang="en-US"/>
        </a:p>
      </dgm:t>
    </dgm:pt>
    <dgm:pt modelId="{260C37F4-73D7-4F41-8DCC-06DFA08F8992}" type="sibTrans" cxnId="{46F469EE-1FFE-374D-86E1-D719EC8B17FF}">
      <dgm:prSet/>
      <dgm:spPr>
        <a:solidFill>
          <a:srgbClr val="C00000"/>
        </a:solidFill>
        <a:ln>
          <a:solidFill>
            <a:srgbClr val="C00000"/>
          </a:solidFill>
        </a:ln>
      </dgm:spPr>
      <dgm:t>
        <a:bodyPr/>
        <a:lstStyle/>
        <a:p>
          <a:endParaRPr lang="en-US"/>
        </a:p>
      </dgm:t>
    </dgm:pt>
    <dgm:pt modelId="{0DF64281-D32C-D841-B08E-598E213D30C5}">
      <dgm:prSet phldrT="[Text]"/>
      <dgm:spPr>
        <a:noFill/>
        <a:ln>
          <a:noFill/>
        </a:ln>
      </dgm:spPr>
      <dgm:t>
        <a:bodyPr/>
        <a:lstStyle/>
        <a:p>
          <a:r>
            <a:rPr lang="en-US" u="sng" dirty="0">
              <a:solidFill>
                <a:schemeClr val="tx1"/>
              </a:solidFill>
            </a:rPr>
            <a:t>Lea</a:t>
          </a:r>
          <a:r>
            <a:rPr lang="en-US" dirty="0">
              <a:solidFill>
                <a:schemeClr val="tx1"/>
              </a:solidFill>
            </a:rPr>
            <a:t>dership</a:t>
          </a:r>
          <a:r>
            <a:rPr lang="en-US" dirty="0"/>
            <a:t>	</a:t>
          </a:r>
        </a:p>
      </dgm:t>
    </dgm:pt>
    <dgm:pt modelId="{AC5A4C8D-16CE-984D-A6D5-665DFC31FD21}" type="parTrans" cxnId="{F56CEE9A-96A4-934C-ABB9-5FC0FE8F5764}">
      <dgm:prSet/>
      <dgm:spPr/>
      <dgm:t>
        <a:bodyPr/>
        <a:lstStyle/>
        <a:p>
          <a:endParaRPr lang="en-US"/>
        </a:p>
      </dgm:t>
    </dgm:pt>
    <dgm:pt modelId="{5A23F708-F723-3541-B020-4E32CFD930B2}" type="sibTrans" cxnId="{F56CEE9A-96A4-934C-ABB9-5FC0FE8F5764}">
      <dgm:prSet/>
      <dgm:spPr/>
      <dgm:t>
        <a:bodyPr/>
        <a:lstStyle/>
        <a:p>
          <a:endParaRPr lang="en-US"/>
        </a:p>
      </dgm:t>
    </dgm:pt>
    <dgm:pt modelId="{8A16B64D-C8CE-F14A-90B0-4FD2937C7A94}">
      <dgm:prSet phldrT="[Text]"/>
      <dgm:spPr>
        <a:noFill/>
        <a:ln>
          <a:noFill/>
        </a:ln>
      </dgm:spPr>
      <dgm:t>
        <a:bodyPr/>
        <a:lstStyle/>
        <a:p>
          <a:r>
            <a:rPr lang="en-US" b="0" u="sng" dirty="0">
              <a:solidFill>
                <a:schemeClr val="tx1"/>
              </a:solidFill>
            </a:rPr>
            <a:t>Re</a:t>
          </a:r>
          <a:r>
            <a:rPr lang="en-US" dirty="0">
              <a:solidFill>
                <a:schemeClr val="tx1"/>
              </a:solidFill>
            </a:rPr>
            <a:t>search</a:t>
          </a:r>
        </a:p>
      </dgm:t>
    </dgm:pt>
    <dgm:pt modelId="{EB68E56D-99AB-4A4E-9C95-980EF9636E65}" type="parTrans" cxnId="{54A95CEA-3671-4C4B-B5F7-830235D33225}">
      <dgm:prSet/>
      <dgm:spPr/>
      <dgm:t>
        <a:bodyPr/>
        <a:lstStyle/>
        <a:p>
          <a:endParaRPr lang="en-US"/>
        </a:p>
      </dgm:t>
    </dgm:pt>
    <dgm:pt modelId="{32FEFB6F-281C-C447-BD56-57D9F597C809}" type="sibTrans" cxnId="{54A95CEA-3671-4C4B-B5F7-830235D33225}">
      <dgm:prSet/>
      <dgm:spPr/>
      <dgm:t>
        <a:bodyPr/>
        <a:lstStyle/>
        <a:p>
          <a:endParaRPr lang="en-US"/>
        </a:p>
      </dgm:t>
    </dgm:pt>
    <dgm:pt modelId="{5253A891-31CD-AD49-905B-98D49ADE2803}">
      <dgm:prSet phldrT="[Text]"/>
      <dgm:spPr>
        <a:noFill/>
        <a:ln>
          <a:noFill/>
        </a:ln>
      </dgm:spPr>
      <dgm:t>
        <a:bodyPr/>
        <a:lstStyle/>
        <a:p>
          <a:r>
            <a:rPr lang="en-US" u="sng" dirty="0">
              <a:solidFill>
                <a:schemeClr val="tx1"/>
              </a:solidFill>
            </a:rPr>
            <a:t>Teach</a:t>
          </a:r>
          <a:r>
            <a:rPr lang="en-US" dirty="0">
              <a:solidFill>
                <a:schemeClr val="tx1"/>
              </a:solidFill>
            </a:rPr>
            <a:t>ing</a:t>
          </a:r>
          <a:r>
            <a:rPr lang="en-US" dirty="0"/>
            <a:t> </a:t>
          </a:r>
        </a:p>
      </dgm:t>
    </dgm:pt>
    <dgm:pt modelId="{0D0CFF5F-61DE-F043-9F78-30C2F856DF52}" type="parTrans" cxnId="{0E1CDE84-1389-A44C-9993-F4525D067D0B}">
      <dgm:prSet/>
      <dgm:spPr/>
      <dgm:t>
        <a:bodyPr/>
        <a:lstStyle/>
        <a:p>
          <a:endParaRPr lang="en-US"/>
        </a:p>
      </dgm:t>
    </dgm:pt>
    <dgm:pt modelId="{A061475F-DC27-6B40-983C-9F0060A28B42}" type="sibTrans" cxnId="{0E1CDE84-1389-A44C-9993-F4525D067D0B}">
      <dgm:prSet/>
      <dgm:spPr/>
      <dgm:t>
        <a:bodyPr/>
        <a:lstStyle/>
        <a:p>
          <a:endParaRPr lang="en-US"/>
        </a:p>
      </dgm:t>
    </dgm:pt>
    <dgm:pt modelId="{2EB2F700-82E9-184C-965F-E5203B277EFA}">
      <dgm:prSet phldrT="[Text]"/>
      <dgm:spPr>
        <a:noFill/>
        <a:ln>
          <a:noFill/>
        </a:ln>
      </dgm:spPr>
      <dgm:t>
        <a:bodyPr/>
        <a:lstStyle/>
        <a:p>
          <a:r>
            <a:rPr lang="en-US" u="sng" dirty="0">
              <a:solidFill>
                <a:schemeClr val="tx1"/>
              </a:solidFill>
            </a:rPr>
            <a:t>Serv</a:t>
          </a:r>
          <a:r>
            <a:rPr lang="en-US" dirty="0">
              <a:solidFill>
                <a:schemeClr val="tx1"/>
              </a:solidFill>
            </a:rPr>
            <a:t>ic</a:t>
          </a:r>
          <a:r>
            <a:rPr lang="en-US" u="sng" dirty="0">
              <a:solidFill>
                <a:schemeClr val="tx1"/>
              </a:solidFill>
            </a:rPr>
            <a:t>e</a:t>
          </a:r>
          <a:r>
            <a:rPr lang="en-US" dirty="0"/>
            <a:t> </a:t>
          </a:r>
        </a:p>
      </dgm:t>
    </dgm:pt>
    <dgm:pt modelId="{8A32A53E-764B-034C-B089-FC9C29E20793}" type="parTrans" cxnId="{DD54AF8F-C66A-F149-BFA0-4E04C2BAF006}">
      <dgm:prSet/>
      <dgm:spPr/>
      <dgm:t>
        <a:bodyPr/>
        <a:lstStyle/>
        <a:p>
          <a:endParaRPr lang="en-US"/>
        </a:p>
      </dgm:t>
    </dgm:pt>
    <dgm:pt modelId="{79BD7EE0-1288-4543-809B-B1D5817E26E0}" type="sibTrans" cxnId="{DD54AF8F-C66A-F149-BFA0-4E04C2BAF006}">
      <dgm:prSet/>
      <dgm:spPr/>
      <dgm:t>
        <a:bodyPr/>
        <a:lstStyle/>
        <a:p>
          <a:endParaRPr lang="en-US"/>
        </a:p>
      </dgm:t>
    </dgm:pt>
    <dgm:pt modelId="{54AED0DA-B86A-284B-90CB-5928DD1E7FDA}" type="pres">
      <dgm:prSet presAssocID="{AF8DF8AC-D579-0C4D-9C50-E493F95FA1A3}" presName="Name0" presStyleCnt="0">
        <dgm:presLayoutVars>
          <dgm:chMax val="7"/>
          <dgm:chPref val="7"/>
          <dgm:dir/>
        </dgm:presLayoutVars>
      </dgm:prSet>
      <dgm:spPr/>
    </dgm:pt>
    <dgm:pt modelId="{31EBB55B-A717-DB48-8CED-884023820D1A}" type="pres">
      <dgm:prSet presAssocID="{AF8DF8AC-D579-0C4D-9C50-E493F95FA1A3}" presName="Name1" presStyleCnt="0"/>
      <dgm:spPr/>
    </dgm:pt>
    <dgm:pt modelId="{1798C432-763F-7542-8CCA-9000D89F44D0}" type="pres">
      <dgm:prSet presAssocID="{AF8DF8AC-D579-0C4D-9C50-E493F95FA1A3}" presName="cycle" presStyleCnt="0"/>
      <dgm:spPr/>
    </dgm:pt>
    <dgm:pt modelId="{B2D9E170-2668-F34D-AB39-90D6977C68EC}" type="pres">
      <dgm:prSet presAssocID="{AF8DF8AC-D579-0C4D-9C50-E493F95FA1A3}" presName="srcNode" presStyleLbl="node1" presStyleIdx="0" presStyleCnt="5"/>
      <dgm:spPr/>
    </dgm:pt>
    <dgm:pt modelId="{665E5E2A-8BA1-7D4F-93A4-50E322B8527B}" type="pres">
      <dgm:prSet presAssocID="{AF8DF8AC-D579-0C4D-9C50-E493F95FA1A3}" presName="conn" presStyleLbl="parChTrans1D2" presStyleIdx="0" presStyleCnt="1"/>
      <dgm:spPr/>
    </dgm:pt>
    <dgm:pt modelId="{0F3DB44A-E48B-9440-BF25-1AE61D5B40D1}" type="pres">
      <dgm:prSet presAssocID="{AF8DF8AC-D579-0C4D-9C50-E493F95FA1A3}" presName="extraNode" presStyleLbl="node1" presStyleIdx="0" presStyleCnt="5"/>
      <dgm:spPr/>
    </dgm:pt>
    <dgm:pt modelId="{C19C776A-9A30-2F49-A8AE-119F24943E5E}" type="pres">
      <dgm:prSet presAssocID="{AF8DF8AC-D579-0C4D-9C50-E493F95FA1A3}" presName="dstNode" presStyleLbl="node1" presStyleIdx="0" presStyleCnt="5"/>
      <dgm:spPr/>
    </dgm:pt>
    <dgm:pt modelId="{463376D7-1147-6942-BB71-0A57BF28236B}" type="pres">
      <dgm:prSet presAssocID="{5DB10901-30C5-A443-B4B5-BBB803C61493}" presName="text_1" presStyleLbl="node1" presStyleIdx="0" presStyleCnt="5">
        <dgm:presLayoutVars>
          <dgm:bulletEnabled val="1"/>
        </dgm:presLayoutVars>
      </dgm:prSet>
      <dgm:spPr/>
    </dgm:pt>
    <dgm:pt modelId="{40949889-A902-8A47-8344-8B4BD5F608A6}" type="pres">
      <dgm:prSet presAssocID="{5DB10901-30C5-A443-B4B5-BBB803C61493}" presName="accent_1" presStyleCnt="0"/>
      <dgm:spPr/>
    </dgm:pt>
    <dgm:pt modelId="{1A09644B-A807-4D4A-A939-2E37F3238487}" type="pres">
      <dgm:prSet presAssocID="{5DB10901-30C5-A443-B4B5-BBB803C61493}" presName="accentRepeatNode" presStyleLbl="solidFgAcc1" presStyleIdx="0" presStyleCnt="5"/>
      <dgm:spPr>
        <a:solidFill>
          <a:schemeClr val="bg1">
            <a:lumMod val="50000"/>
          </a:schemeClr>
        </a:solidFill>
        <a:ln>
          <a:solidFill>
            <a:schemeClr val="bg1">
              <a:lumMod val="50000"/>
            </a:schemeClr>
          </a:solidFill>
        </a:ln>
      </dgm:spPr>
    </dgm:pt>
    <dgm:pt modelId="{B42EE71A-5537-A24F-9415-093DD42E6752}" type="pres">
      <dgm:prSet presAssocID="{0DF64281-D32C-D841-B08E-598E213D30C5}" presName="text_2" presStyleLbl="node1" presStyleIdx="1" presStyleCnt="5">
        <dgm:presLayoutVars>
          <dgm:bulletEnabled val="1"/>
        </dgm:presLayoutVars>
      </dgm:prSet>
      <dgm:spPr/>
    </dgm:pt>
    <dgm:pt modelId="{851D1A3D-5991-374F-829D-C7607EB49E32}" type="pres">
      <dgm:prSet presAssocID="{0DF64281-D32C-D841-B08E-598E213D30C5}" presName="accent_2" presStyleCnt="0"/>
      <dgm:spPr/>
    </dgm:pt>
    <dgm:pt modelId="{1992FDA7-5993-074D-AD90-143F92F2563E}" type="pres">
      <dgm:prSet presAssocID="{0DF64281-D32C-D841-B08E-598E213D30C5}" presName="accentRepeatNode" presStyleLbl="solidFgAcc1" presStyleIdx="1" presStyleCnt="5"/>
      <dgm:spPr>
        <a:solidFill>
          <a:schemeClr val="bg1">
            <a:lumMod val="50000"/>
          </a:schemeClr>
        </a:solidFill>
        <a:ln>
          <a:solidFill>
            <a:schemeClr val="bg1">
              <a:lumMod val="50000"/>
            </a:schemeClr>
          </a:solidFill>
        </a:ln>
      </dgm:spPr>
    </dgm:pt>
    <dgm:pt modelId="{33283D03-3189-8947-82F7-74D372162016}" type="pres">
      <dgm:prSet presAssocID="{8A16B64D-C8CE-F14A-90B0-4FD2937C7A94}" presName="text_3" presStyleLbl="node1" presStyleIdx="2" presStyleCnt="5">
        <dgm:presLayoutVars>
          <dgm:bulletEnabled val="1"/>
        </dgm:presLayoutVars>
      </dgm:prSet>
      <dgm:spPr/>
    </dgm:pt>
    <dgm:pt modelId="{179B0806-6B56-DB4F-B7D5-991FE14A9AD1}" type="pres">
      <dgm:prSet presAssocID="{8A16B64D-C8CE-F14A-90B0-4FD2937C7A94}" presName="accent_3" presStyleCnt="0"/>
      <dgm:spPr/>
    </dgm:pt>
    <dgm:pt modelId="{C5254182-805B-3744-8818-835E7C598F22}" type="pres">
      <dgm:prSet presAssocID="{8A16B64D-C8CE-F14A-90B0-4FD2937C7A94}" presName="accentRepeatNode" presStyleLbl="solidFgAcc1" presStyleIdx="2" presStyleCnt="5"/>
      <dgm:spPr>
        <a:solidFill>
          <a:schemeClr val="bg1">
            <a:lumMod val="50000"/>
          </a:schemeClr>
        </a:solidFill>
        <a:ln>
          <a:solidFill>
            <a:schemeClr val="bg1">
              <a:lumMod val="50000"/>
            </a:schemeClr>
          </a:solidFill>
        </a:ln>
      </dgm:spPr>
    </dgm:pt>
    <dgm:pt modelId="{ACB54545-8CF0-924D-AFFE-822D69355B5D}" type="pres">
      <dgm:prSet presAssocID="{5253A891-31CD-AD49-905B-98D49ADE2803}" presName="text_4" presStyleLbl="node1" presStyleIdx="3" presStyleCnt="5">
        <dgm:presLayoutVars>
          <dgm:bulletEnabled val="1"/>
        </dgm:presLayoutVars>
      </dgm:prSet>
      <dgm:spPr/>
    </dgm:pt>
    <dgm:pt modelId="{C0FE8926-18BB-9B47-857A-974D95D34079}" type="pres">
      <dgm:prSet presAssocID="{5253A891-31CD-AD49-905B-98D49ADE2803}" presName="accent_4" presStyleCnt="0"/>
      <dgm:spPr/>
    </dgm:pt>
    <dgm:pt modelId="{39F27116-3F34-CE4B-AD7A-7DE792E1587E}" type="pres">
      <dgm:prSet presAssocID="{5253A891-31CD-AD49-905B-98D49ADE2803}" presName="accentRepeatNode" presStyleLbl="solidFgAcc1" presStyleIdx="3" presStyleCnt="5"/>
      <dgm:spPr>
        <a:solidFill>
          <a:schemeClr val="bg1">
            <a:lumMod val="50000"/>
          </a:schemeClr>
        </a:solidFill>
        <a:ln>
          <a:solidFill>
            <a:schemeClr val="bg1">
              <a:lumMod val="50000"/>
            </a:schemeClr>
          </a:solidFill>
        </a:ln>
      </dgm:spPr>
    </dgm:pt>
    <dgm:pt modelId="{73307751-7C69-9445-BDC0-C9D4F57FCE83}" type="pres">
      <dgm:prSet presAssocID="{2EB2F700-82E9-184C-965F-E5203B277EFA}" presName="text_5" presStyleLbl="node1" presStyleIdx="4" presStyleCnt="5">
        <dgm:presLayoutVars>
          <dgm:bulletEnabled val="1"/>
        </dgm:presLayoutVars>
      </dgm:prSet>
      <dgm:spPr/>
    </dgm:pt>
    <dgm:pt modelId="{4034ADB7-1E4D-B941-A757-18AA50F324EF}" type="pres">
      <dgm:prSet presAssocID="{2EB2F700-82E9-184C-965F-E5203B277EFA}" presName="accent_5" presStyleCnt="0"/>
      <dgm:spPr/>
    </dgm:pt>
    <dgm:pt modelId="{0A051E46-4197-0B40-84EE-C955E3931AA4}" type="pres">
      <dgm:prSet presAssocID="{2EB2F700-82E9-184C-965F-E5203B277EFA}" presName="accentRepeatNode" presStyleLbl="solidFgAcc1" presStyleIdx="4" presStyleCnt="5"/>
      <dgm:spPr>
        <a:solidFill>
          <a:schemeClr val="bg1">
            <a:lumMod val="50000"/>
          </a:schemeClr>
        </a:solidFill>
        <a:ln>
          <a:solidFill>
            <a:schemeClr val="bg1">
              <a:lumMod val="50000"/>
            </a:schemeClr>
          </a:solidFill>
        </a:ln>
      </dgm:spPr>
    </dgm:pt>
  </dgm:ptLst>
  <dgm:cxnLst>
    <dgm:cxn modelId="{E3986E12-0FC0-4ECD-BE54-896ABE95AD58}" type="presOf" srcId="{0DF64281-D32C-D841-B08E-598E213D30C5}" destId="{B42EE71A-5537-A24F-9415-093DD42E6752}" srcOrd="0" destOrd="0" presId="urn:microsoft.com/office/officeart/2008/layout/VerticalCurvedList"/>
    <dgm:cxn modelId="{CDF0FB39-7489-4EBB-9695-723F7BF1F7A0}" type="presOf" srcId="{8A16B64D-C8CE-F14A-90B0-4FD2937C7A94}" destId="{33283D03-3189-8947-82F7-74D372162016}" srcOrd="0" destOrd="0" presId="urn:microsoft.com/office/officeart/2008/layout/VerticalCurvedList"/>
    <dgm:cxn modelId="{0E1CDE84-1389-A44C-9993-F4525D067D0B}" srcId="{AF8DF8AC-D579-0C4D-9C50-E493F95FA1A3}" destId="{5253A891-31CD-AD49-905B-98D49ADE2803}" srcOrd="3" destOrd="0" parTransId="{0D0CFF5F-61DE-F043-9F78-30C2F856DF52}" sibTransId="{A061475F-DC27-6B40-983C-9F0060A28B42}"/>
    <dgm:cxn modelId="{DD54AF8F-C66A-F149-BFA0-4E04C2BAF006}" srcId="{AF8DF8AC-D579-0C4D-9C50-E493F95FA1A3}" destId="{2EB2F700-82E9-184C-965F-E5203B277EFA}" srcOrd="4" destOrd="0" parTransId="{8A32A53E-764B-034C-B089-FC9C29E20793}" sibTransId="{79BD7EE0-1288-4543-809B-B1D5817E26E0}"/>
    <dgm:cxn modelId="{E1A73795-45CE-4822-9306-1C6943BA0F2A}" type="presOf" srcId="{5DB10901-30C5-A443-B4B5-BBB803C61493}" destId="{463376D7-1147-6942-BB71-0A57BF28236B}" srcOrd="0" destOrd="0" presId="urn:microsoft.com/office/officeart/2008/layout/VerticalCurvedList"/>
    <dgm:cxn modelId="{F56CEE9A-96A4-934C-ABB9-5FC0FE8F5764}" srcId="{AF8DF8AC-D579-0C4D-9C50-E493F95FA1A3}" destId="{0DF64281-D32C-D841-B08E-598E213D30C5}" srcOrd="1" destOrd="0" parTransId="{AC5A4C8D-16CE-984D-A6D5-665DFC31FD21}" sibTransId="{5A23F708-F723-3541-B020-4E32CFD930B2}"/>
    <dgm:cxn modelId="{4DB14CDB-9DFB-4302-8A3A-05CDB5D96EBA}" type="presOf" srcId="{5253A891-31CD-AD49-905B-98D49ADE2803}" destId="{ACB54545-8CF0-924D-AFFE-822D69355B5D}" srcOrd="0" destOrd="0" presId="urn:microsoft.com/office/officeart/2008/layout/VerticalCurvedList"/>
    <dgm:cxn modelId="{0BC6EADC-56DC-4B03-9B17-9D6A12AC0CFD}" type="presOf" srcId="{AF8DF8AC-D579-0C4D-9C50-E493F95FA1A3}" destId="{54AED0DA-B86A-284B-90CB-5928DD1E7FDA}" srcOrd="0" destOrd="0" presId="urn:microsoft.com/office/officeart/2008/layout/VerticalCurvedList"/>
    <dgm:cxn modelId="{59E3D4E1-0A06-4409-97E9-743E04A6FEDB}" type="presOf" srcId="{2EB2F700-82E9-184C-965F-E5203B277EFA}" destId="{73307751-7C69-9445-BDC0-C9D4F57FCE83}" srcOrd="0" destOrd="0" presId="urn:microsoft.com/office/officeart/2008/layout/VerticalCurvedList"/>
    <dgm:cxn modelId="{54A95CEA-3671-4C4B-B5F7-830235D33225}" srcId="{AF8DF8AC-D579-0C4D-9C50-E493F95FA1A3}" destId="{8A16B64D-C8CE-F14A-90B0-4FD2937C7A94}" srcOrd="2" destOrd="0" parTransId="{EB68E56D-99AB-4A4E-9C95-980EF9636E65}" sibTransId="{32FEFB6F-281C-C447-BD56-57D9F597C809}"/>
    <dgm:cxn modelId="{46F469EE-1FFE-374D-86E1-D719EC8B17FF}" srcId="{AF8DF8AC-D579-0C4D-9C50-E493F95FA1A3}" destId="{5DB10901-30C5-A443-B4B5-BBB803C61493}" srcOrd="0" destOrd="0" parTransId="{EE575004-03F9-2345-9514-DEB76AD1915D}" sibTransId="{260C37F4-73D7-4F41-8DCC-06DFA08F8992}"/>
    <dgm:cxn modelId="{92CF11FB-E223-4874-A25D-60CC98EB8A78}" type="presOf" srcId="{260C37F4-73D7-4F41-8DCC-06DFA08F8992}" destId="{665E5E2A-8BA1-7D4F-93A4-50E322B8527B}" srcOrd="0" destOrd="0" presId="urn:microsoft.com/office/officeart/2008/layout/VerticalCurvedList"/>
    <dgm:cxn modelId="{C7C10437-FB7C-4E72-92E1-50C4E83DACD7}" type="presParOf" srcId="{54AED0DA-B86A-284B-90CB-5928DD1E7FDA}" destId="{31EBB55B-A717-DB48-8CED-884023820D1A}" srcOrd="0" destOrd="0" presId="urn:microsoft.com/office/officeart/2008/layout/VerticalCurvedList"/>
    <dgm:cxn modelId="{49C1BF5D-CA7B-4F6F-8A36-094485CFEC76}" type="presParOf" srcId="{31EBB55B-A717-DB48-8CED-884023820D1A}" destId="{1798C432-763F-7542-8CCA-9000D89F44D0}" srcOrd="0" destOrd="0" presId="urn:microsoft.com/office/officeart/2008/layout/VerticalCurvedList"/>
    <dgm:cxn modelId="{81335656-F070-47D4-9AEA-42FF2DBAC870}" type="presParOf" srcId="{1798C432-763F-7542-8CCA-9000D89F44D0}" destId="{B2D9E170-2668-F34D-AB39-90D6977C68EC}" srcOrd="0" destOrd="0" presId="urn:microsoft.com/office/officeart/2008/layout/VerticalCurvedList"/>
    <dgm:cxn modelId="{5D39BE91-9F38-4B5D-A461-8AA24DC761FE}" type="presParOf" srcId="{1798C432-763F-7542-8CCA-9000D89F44D0}" destId="{665E5E2A-8BA1-7D4F-93A4-50E322B8527B}" srcOrd="1" destOrd="0" presId="urn:microsoft.com/office/officeart/2008/layout/VerticalCurvedList"/>
    <dgm:cxn modelId="{C4E4AB4E-D3C1-442C-9702-33BE67406F23}" type="presParOf" srcId="{1798C432-763F-7542-8CCA-9000D89F44D0}" destId="{0F3DB44A-E48B-9440-BF25-1AE61D5B40D1}" srcOrd="2" destOrd="0" presId="urn:microsoft.com/office/officeart/2008/layout/VerticalCurvedList"/>
    <dgm:cxn modelId="{0E4EDDC1-FAEB-4B4B-9D85-5A2AC275DE84}" type="presParOf" srcId="{1798C432-763F-7542-8CCA-9000D89F44D0}" destId="{C19C776A-9A30-2F49-A8AE-119F24943E5E}" srcOrd="3" destOrd="0" presId="urn:microsoft.com/office/officeart/2008/layout/VerticalCurvedList"/>
    <dgm:cxn modelId="{99E0F485-CA93-4B41-9583-BDB9BD9F83EE}" type="presParOf" srcId="{31EBB55B-A717-DB48-8CED-884023820D1A}" destId="{463376D7-1147-6942-BB71-0A57BF28236B}" srcOrd="1" destOrd="0" presId="urn:microsoft.com/office/officeart/2008/layout/VerticalCurvedList"/>
    <dgm:cxn modelId="{A3887C8C-71A1-4EF0-81EC-55138D242D03}" type="presParOf" srcId="{31EBB55B-A717-DB48-8CED-884023820D1A}" destId="{40949889-A902-8A47-8344-8B4BD5F608A6}" srcOrd="2" destOrd="0" presId="urn:microsoft.com/office/officeart/2008/layout/VerticalCurvedList"/>
    <dgm:cxn modelId="{A0717EB8-239B-4CC9-93AB-9D430A1A8955}" type="presParOf" srcId="{40949889-A902-8A47-8344-8B4BD5F608A6}" destId="{1A09644B-A807-4D4A-A939-2E37F3238487}" srcOrd="0" destOrd="0" presId="urn:microsoft.com/office/officeart/2008/layout/VerticalCurvedList"/>
    <dgm:cxn modelId="{BC3424FA-BF07-4858-9653-B694364C19A7}" type="presParOf" srcId="{31EBB55B-A717-DB48-8CED-884023820D1A}" destId="{B42EE71A-5537-A24F-9415-093DD42E6752}" srcOrd="3" destOrd="0" presId="urn:microsoft.com/office/officeart/2008/layout/VerticalCurvedList"/>
    <dgm:cxn modelId="{CEB77F7D-B6F4-4FC8-BF5F-0CE30A41220E}" type="presParOf" srcId="{31EBB55B-A717-DB48-8CED-884023820D1A}" destId="{851D1A3D-5991-374F-829D-C7607EB49E32}" srcOrd="4" destOrd="0" presId="urn:microsoft.com/office/officeart/2008/layout/VerticalCurvedList"/>
    <dgm:cxn modelId="{C9DD6D5A-FD0A-47F5-8B01-8B31C35CD5A9}" type="presParOf" srcId="{851D1A3D-5991-374F-829D-C7607EB49E32}" destId="{1992FDA7-5993-074D-AD90-143F92F2563E}" srcOrd="0" destOrd="0" presId="urn:microsoft.com/office/officeart/2008/layout/VerticalCurvedList"/>
    <dgm:cxn modelId="{A2CFBBC5-C0AD-40C9-92A4-94C6AAC5919F}" type="presParOf" srcId="{31EBB55B-A717-DB48-8CED-884023820D1A}" destId="{33283D03-3189-8947-82F7-74D372162016}" srcOrd="5" destOrd="0" presId="urn:microsoft.com/office/officeart/2008/layout/VerticalCurvedList"/>
    <dgm:cxn modelId="{222017F8-D61E-428F-8250-FD90A02EB1A4}" type="presParOf" srcId="{31EBB55B-A717-DB48-8CED-884023820D1A}" destId="{179B0806-6B56-DB4F-B7D5-991FE14A9AD1}" srcOrd="6" destOrd="0" presId="urn:microsoft.com/office/officeart/2008/layout/VerticalCurvedList"/>
    <dgm:cxn modelId="{177620A1-6D0E-4D1C-AF30-7F84E5C2A842}" type="presParOf" srcId="{179B0806-6B56-DB4F-B7D5-991FE14A9AD1}" destId="{C5254182-805B-3744-8818-835E7C598F22}" srcOrd="0" destOrd="0" presId="urn:microsoft.com/office/officeart/2008/layout/VerticalCurvedList"/>
    <dgm:cxn modelId="{7C66C268-4CDB-43E0-ABE0-A77F3A55D52D}" type="presParOf" srcId="{31EBB55B-A717-DB48-8CED-884023820D1A}" destId="{ACB54545-8CF0-924D-AFFE-822D69355B5D}" srcOrd="7" destOrd="0" presId="urn:microsoft.com/office/officeart/2008/layout/VerticalCurvedList"/>
    <dgm:cxn modelId="{DB5B95E1-FB85-4A39-B1B0-12DC264789C5}" type="presParOf" srcId="{31EBB55B-A717-DB48-8CED-884023820D1A}" destId="{C0FE8926-18BB-9B47-857A-974D95D34079}" srcOrd="8" destOrd="0" presId="urn:microsoft.com/office/officeart/2008/layout/VerticalCurvedList"/>
    <dgm:cxn modelId="{AA1B1031-E0FC-4724-82F0-C237D66079C4}" type="presParOf" srcId="{C0FE8926-18BB-9B47-857A-974D95D34079}" destId="{39F27116-3F34-CE4B-AD7A-7DE792E1587E}" srcOrd="0" destOrd="0" presId="urn:microsoft.com/office/officeart/2008/layout/VerticalCurvedList"/>
    <dgm:cxn modelId="{4A216E96-F7C6-4314-997E-2C25488961A7}" type="presParOf" srcId="{31EBB55B-A717-DB48-8CED-884023820D1A}" destId="{73307751-7C69-9445-BDC0-C9D4F57FCE83}" srcOrd="9" destOrd="0" presId="urn:microsoft.com/office/officeart/2008/layout/VerticalCurvedList"/>
    <dgm:cxn modelId="{69B9D44C-4C2A-4331-B09A-420D47630C53}" type="presParOf" srcId="{31EBB55B-A717-DB48-8CED-884023820D1A}" destId="{4034ADB7-1E4D-B941-A757-18AA50F324EF}" srcOrd="10" destOrd="0" presId="urn:microsoft.com/office/officeart/2008/layout/VerticalCurvedList"/>
    <dgm:cxn modelId="{0BCD39A8-BDD1-457D-A3A4-8E293EB59AE1}" type="presParOf" srcId="{4034ADB7-1E4D-B941-A757-18AA50F324EF}" destId="{0A051E46-4197-0B40-84EE-C955E3931AA4}"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A26BB-B16D-41BA-9E83-FE989C4BD564}">
      <dsp:nvSpPr>
        <dsp:cNvPr id="0" name=""/>
        <dsp:cNvSpPr/>
      </dsp:nvSpPr>
      <dsp:spPr>
        <a:xfrm rot="10800000">
          <a:off x="1983253" y="3129"/>
          <a:ext cx="6992874" cy="887561"/>
        </a:xfrm>
        <a:prstGeom prst="homePlate">
          <a:avLst/>
        </a:prstGeom>
        <a:noFill/>
        <a:ln w="28575"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91440" rIns="170688"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Your Interactions and how you compare to others</a:t>
          </a:r>
        </a:p>
      </dsp:txBody>
      <dsp:txXfrm rot="10800000">
        <a:off x="2205143" y="3129"/>
        <a:ext cx="6770984" cy="887561"/>
      </dsp:txXfrm>
    </dsp:sp>
    <dsp:sp modelId="{85A22FDB-406F-4C02-ABD5-893FACF68040}">
      <dsp:nvSpPr>
        <dsp:cNvPr id="0" name=""/>
        <dsp:cNvSpPr/>
      </dsp:nvSpPr>
      <dsp:spPr>
        <a:xfrm>
          <a:off x="1539472" y="3129"/>
          <a:ext cx="887561" cy="887561"/>
        </a:xfrm>
        <a:prstGeom prst="rect">
          <a:avLst/>
        </a:prstGeom>
        <a:blipFill rotWithShape="1">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50713DF-7ED1-4750-BB34-52FEECA17484}">
      <dsp:nvSpPr>
        <dsp:cNvPr id="0" name=""/>
        <dsp:cNvSpPr/>
      </dsp:nvSpPr>
      <dsp:spPr>
        <a:xfrm rot="10800000">
          <a:off x="1983253" y="1155635"/>
          <a:ext cx="6992874" cy="887561"/>
        </a:xfrm>
        <a:prstGeom prst="homePlate">
          <a:avLst/>
        </a:prstGeom>
        <a:noFill/>
        <a:ln w="28575"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91440" rIns="170688"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Your strengths</a:t>
          </a:r>
        </a:p>
      </dsp:txBody>
      <dsp:txXfrm rot="10800000">
        <a:off x="2205143" y="1155635"/>
        <a:ext cx="6770984" cy="887561"/>
      </dsp:txXfrm>
    </dsp:sp>
    <dsp:sp modelId="{9049740F-A781-4257-B063-098E303E0A0E}">
      <dsp:nvSpPr>
        <dsp:cNvPr id="0" name=""/>
        <dsp:cNvSpPr/>
      </dsp:nvSpPr>
      <dsp:spPr>
        <a:xfrm>
          <a:off x="1539472" y="1155635"/>
          <a:ext cx="887561" cy="887561"/>
        </a:xfrm>
        <a:prstGeom prst="roundRect">
          <a:avLst/>
        </a:prstGeom>
        <a:blipFill rotWithShape="1">
          <a:blip xmlns:r="http://schemas.openxmlformats.org/officeDocument/2006/relationships" r:embed="rId2"/>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D939339-54FE-497F-8F56-007FD99F9D4A}">
      <dsp:nvSpPr>
        <dsp:cNvPr id="0" name=""/>
        <dsp:cNvSpPr/>
      </dsp:nvSpPr>
      <dsp:spPr>
        <a:xfrm rot="10800000">
          <a:off x="1983253" y="2308140"/>
          <a:ext cx="6992874" cy="887561"/>
        </a:xfrm>
        <a:prstGeom prst="homePlate">
          <a:avLst/>
        </a:prstGeom>
        <a:noFill/>
        <a:ln w="28575"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91440" rIns="170688"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Areas needing improvement</a:t>
          </a:r>
        </a:p>
      </dsp:txBody>
      <dsp:txXfrm rot="10800000">
        <a:off x="2205143" y="2308140"/>
        <a:ext cx="6770984" cy="887561"/>
      </dsp:txXfrm>
    </dsp:sp>
    <dsp:sp modelId="{7D0460AE-0822-429C-9744-267BD498E23D}">
      <dsp:nvSpPr>
        <dsp:cNvPr id="0" name=""/>
        <dsp:cNvSpPr/>
      </dsp:nvSpPr>
      <dsp:spPr>
        <a:xfrm>
          <a:off x="1539472" y="2308140"/>
          <a:ext cx="887561" cy="887561"/>
        </a:xfrm>
        <a:prstGeom prst="rect">
          <a:avLst/>
        </a:prstGeom>
        <a:blipFill rotWithShape="1">
          <a:blip xmlns:r="http://schemas.openxmlformats.org/officeDocument/2006/relationships" r:embed="rId3"/>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AA26C7B-63FC-478F-A358-4161F2D6013C}">
      <dsp:nvSpPr>
        <dsp:cNvPr id="0" name=""/>
        <dsp:cNvSpPr/>
      </dsp:nvSpPr>
      <dsp:spPr>
        <a:xfrm rot="10800000">
          <a:off x="1983253" y="3460646"/>
          <a:ext cx="6992874" cy="887561"/>
        </a:xfrm>
        <a:prstGeom prst="homePlate">
          <a:avLst/>
        </a:prstGeom>
        <a:noFill/>
        <a:ln w="28575"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91440" rIns="170688"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Optional section for free text remarks describing your attributes</a:t>
          </a:r>
        </a:p>
      </dsp:txBody>
      <dsp:txXfrm rot="10800000">
        <a:off x="2205143" y="3460646"/>
        <a:ext cx="6770984" cy="887561"/>
      </dsp:txXfrm>
    </dsp:sp>
    <dsp:sp modelId="{A3FA8E85-6181-453B-8B0E-9EFF1CE1F1C1}">
      <dsp:nvSpPr>
        <dsp:cNvPr id="0" name=""/>
        <dsp:cNvSpPr/>
      </dsp:nvSpPr>
      <dsp:spPr>
        <a:xfrm>
          <a:off x="1539472" y="3460646"/>
          <a:ext cx="887561" cy="887561"/>
        </a:xfrm>
        <a:prstGeom prst="rect">
          <a:avLst/>
        </a:prstGeom>
        <a:blipFill rotWithShape="1">
          <a:blip xmlns:r="http://schemas.openxmlformats.org/officeDocument/2006/relationships" r:embed="rId4"/>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2B26D-C7EB-C44A-9369-7758F56B1144}">
      <dsp:nvSpPr>
        <dsp:cNvPr id="0" name=""/>
        <dsp:cNvSpPr/>
      </dsp:nvSpPr>
      <dsp:spPr>
        <a:xfrm>
          <a:off x="0" y="60642"/>
          <a:ext cx="3694611" cy="1152029"/>
        </a:xfrm>
        <a:prstGeom prst="roundRect">
          <a:avLst/>
        </a:prstGeom>
        <a:solidFill>
          <a:schemeClr val="bg1">
            <a:lumMod val="7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Define letter of intent</a:t>
          </a:r>
        </a:p>
      </dsp:txBody>
      <dsp:txXfrm>
        <a:off x="56237" y="116879"/>
        <a:ext cx="3582137" cy="1039555"/>
      </dsp:txXfrm>
    </dsp:sp>
    <dsp:sp modelId="{35C28D08-7E62-9C47-B27B-9AAF11096B36}">
      <dsp:nvSpPr>
        <dsp:cNvPr id="0" name=""/>
        <dsp:cNvSpPr/>
      </dsp:nvSpPr>
      <dsp:spPr>
        <a:xfrm>
          <a:off x="0" y="1296191"/>
          <a:ext cx="3694611" cy="1152029"/>
        </a:xfrm>
        <a:prstGeom prst="roundRect">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What makes a good letter of intent</a:t>
          </a:r>
        </a:p>
      </dsp:txBody>
      <dsp:txXfrm>
        <a:off x="56237" y="1352428"/>
        <a:ext cx="3582137" cy="1039555"/>
      </dsp:txXfrm>
    </dsp:sp>
    <dsp:sp modelId="{81E5F99F-59E5-AB4B-881D-CEFD3E83C8D9}">
      <dsp:nvSpPr>
        <dsp:cNvPr id="0" name=""/>
        <dsp:cNvSpPr/>
      </dsp:nvSpPr>
      <dsp:spPr>
        <a:xfrm>
          <a:off x="0" y="2531741"/>
          <a:ext cx="3694611" cy="1152029"/>
        </a:xfrm>
        <a:prstGeom prst="round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Appearance and format</a:t>
          </a:r>
        </a:p>
      </dsp:txBody>
      <dsp:txXfrm>
        <a:off x="56237" y="2587978"/>
        <a:ext cx="3582137" cy="1039555"/>
      </dsp:txXfrm>
    </dsp:sp>
    <dsp:sp modelId="{E535520E-C9A2-4E41-91E6-0198F850C4EE}">
      <dsp:nvSpPr>
        <dsp:cNvPr id="0" name=""/>
        <dsp:cNvSpPr/>
      </dsp:nvSpPr>
      <dsp:spPr>
        <a:xfrm>
          <a:off x="0" y="3767291"/>
          <a:ext cx="3694611" cy="1152029"/>
        </a:xfrm>
        <a:prstGeom prst="roundRect">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Introduction</a:t>
          </a:r>
        </a:p>
      </dsp:txBody>
      <dsp:txXfrm>
        <a:off x="56237" y="3823528"/>
        <a:ext cx="3582137" cy="10395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A85A8-F4A2-8D4A-AAF1-BE96D69095C4}">
      <dsp:nvSpPr>
        <dsp:cNvPr id="0" name=""/>
        <dsp:cNvSpPr/>
      </dsp:nvSpPr>
      <dsp:spPr>
        <a:xfrm>
          <a:off x="201975" y="18642"/>
          <a:ext cx="3694162" cy="1114978"/>
        </a:xfrm>
        <a:prstGeom prst="roundRect">
          <a:avLst/>
        </a:prstGeom>
        <a:solidFill>
          <a:schemeClr val="bg1">
            <a:lumMod val="75000"/>
          </a:schemeClr>
        </a:solidFill>
        <a:ln w="12700" cap="flat" cmpd="sng" algn="ctr">
          <a:solidFill>
            <a:schemeClr val="bg1">
              <a:lumMod val="8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Program-candidate fit </a:t>
          </a:r>
        </a:p>
      </dsp:txBody>
      <dsp:txXfrm>
        <a:off x="256404" y="73071"/>
        <a:ext cx="3585304" cy="1006120"/>
      </dsp:txXfrm>
    </dsp:sp>
    <dsp:sp modelId="{F5CD6099-22E4-254E-A699-09F9AF379625}">
      <dsp:nvSpPr>
        <dsp:cNvPr id="0" name=""/>
        <dsp:cNvSpPr/>
      </dsp:nvSpPr>
      <dsp:spPr>
        <a:xfrm>
          <a:off x="199070" y="1244364"/>
          <a:ext cx="3694162" cy="1152143"/>
        </a:xfrm>
        <a:prstGeom prst="roundRect">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Candidate-program fit </a:t>
          </a:r>
        </a:p>
      </dsp:txBody>
      <dsp:txXfrm>
        <a:off x="255313" y="1300607"/>
        <a:ext cx="3581676" cy="1039657"/>
      </dsp:txXfrm>
    </dsp:sp>
    <dsp:sp modelId="{6D0EDFDC-0A05-024B-8A7A-E0696BB033A7}">
      <dsp:nvSpPr>
        <dsp:cNvPr id="0" name=""/>
        <dsp:cNvSpPr/>
      </dsp:nvSpPr>
      <dsp:spPr>
        <a:xfrm>
          <a:off x="180818" y="2488756"/>
          <a:ext cx="3694162" cy="1152143"/>
        </a:xfrm>
        <a:prstGeom prst="round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Conclusion</a:t>
          </a:r>
        </a:p>
      </dsp:txBody>
      <dsp:txXfrm>
        <a:off x="237061" y="2544999"/>
        <a:ext cx="3581676" cy="1039657"/>
      </dsp:txXfrm>
    </dsp:sp>
    <dsp:sp modelId="{59F56F1E-49EF-B247-A040-7A98C9B129CF}">
      <dsp:nvSpPr>
        <dsp:cNvPr id="0" name=""/>
        <dsp:cNvSpPr/>
      </dsp:nvSpPr>
      <dsp:spPr>
        <a:xfrm>
          <a:off x="199070" y="3721451"/>
          <a:ext cx="3694162" cy="1150373"/>
        </a:xfrm>
        <a:prstGeom prst="roundRect">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chemeClr val="bg1"/>
              </a:solidFill>
              <a:effectLst>
                <a:outerShdw blurRad="38100" dist="38100" dir="2700000" algn="tl">
                  <a:srgbClr val="000000">
                    <a:alpha val="43137"/>
                  </a:srgbClr>
                </a:outerShdw>
              </a:effectLst>
            </a:rPr>
            <a:t>General Tips </a:t>
          </a:r>
        </a:p>
      </dsp:txBody>
      <dsp:txXfrm>
        <a:off x="255227" y="3777608"/>
        <a:ext cx="3581848" cy="10380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804E4-96C5-3F42-A1AE-7CFDB452B990}">
      <dsp:nvSpPr>
        <dsp:cNvPr id="0" name=""/>
        <dsp:cNvSpPr/>
      </dsp:nvSpPr>
      <dsp:spPr>
        <a:xfrm rot="5400000">
          <a:off x="-146135" y="180063"/>
          <a:ext cx="1198317" cy="838822"/>
        </a:xfrm>
        <a:prstGeom prst="chevron">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5400000">
        <a:off x="33613" y="419726"/>
        <a:ext cx="838822" cy="359495"/>
      </dsp:txXfrm>
    </dsp:sp>
    <dsp:sp modelId="{A33404B0-A3DF-754B-895B-92166197B9C4}">
      <dsp:nvSpPr>
        <dsp:cNvPr id="0" name=""/>
        <dsp:cNvSpPr/>
      </dsp:nvSpPr>
      <dsp:spPr>
        <a:xfrm rot="5400000">
          <a:off x="4822803" y="-3872805"/>
          <a:ext cx="778906" cy="852514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Why you are pursuing a residency? </a:t>
          </a:r>
        </a:p>
      </dsp:txBody>
      <dsp:txXfrm rot="-5400000">
        <a:off x="949683" y="38338"/>
        <a:ext cx="8487124" cy="702860"/>
      </dsp:txXfrm>
    </dsp:sp>
    <dsp:sp modelId="{F7EF928D-7C98-0542-B03A-D7DEABEF8B4C}">
      <dsp:nvSpPr>
        <dsp:cNvPr id="0" name=""/>
        <dsp:cNvSpPr/>
      </dsp:nvSpPr>
      <dsp:spPr>
        <a:xfrm rot="5400000">
          <a:off x="-146135" y="1230859"/>
          <a:ext cx="1198317" cy="838822"/>
        </a:xfrm>
        <a:prstGeom prst="chevron">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5400000">
        <a:off x="33613" y="1470522"/>
        <a:ext cx="838822" cy="359495"/>
      </dsp:txXfrm>
    </dsp:sp>
    <dsp:sp modelId="{8D6B7726-9FFE-5B4B-9157-15F2A13B6B5C}">
      <dsp:nvSpPr>
        <dsp:cNvPr id="0" name=""/>
        <dsp:cNvSpPr/>
      </dsp:nvSpPr>
      <dsp:spPr>
        <a:xfrm rot="5400000">
          <a:off x="4822803" y="-2832033"/>
          <a:ext cx="778906" cy="854519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What are your short term and long term goals for completing a residency? </a:t>
          </a:r>
        </a:p>
      </dsp:txBody>
      <dsp:txXfrm rot="-5400000">
        <a:off x="939658" y="1089135"/>
        <a:ext cx="8507174" cy="702860"/>
      </dsp:txXfrm>
    </dsp:sp>
    <dsp:sp modelId="{8FF9CCD8-52D1-B345-99F1-5622CC18068B}">
      <dsp:nvSpPr>
        <dsp:cNvPr id="0" name=""/>
        <dsp:cNvSpPr/>
      </dsp:nvSpPr>
      <dsp:spPr>
        <a:xfrm rot="5400000">
          <a:off x="-146135" y="2281656"/>
          <a:ext cx="1198317" cy="838822"/>
        </a:xfrm>
        <a:prstGeom prst="chevron">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5400000">
        <a:off x="33613" y="2521319"/>
        <a:ext cx="838822" cy="359495"/>
      </dsp:txXfrm>
    </dsp:sp>
    <dsp:sp modelId="{6755D84D-9BBA-9548-AF4C-7ECBC5A0E5B1}">
      <dsp:nvSpPr>
        <dsp:cNvPr id="0" name=""/>
        <dsp:cNvSpPr/>
      </dsp:nvSpPr>
      <dsp:spPr>
        <a:xfrm rot="5400000">
          <a:off x="4822803" y="-1751118"/>
          <a:ext cx="778906" cy="8484961"/>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What skills and experience do you possess that will help you become successful in this residency? </a:t>
          </a:r>
        </a:p>
      </dsp:txBody>
      <dsp:txXfrm rot="-5400000">
        <a:off x="969776" y="2139932"/>
        <a:ext cx="8446938" cy="702860"/>
      </dsp:txXfrm>
    </dsp:sp>
    <dsp:sp modelId="{6785F8AB-8524-2D4A-BE62-ECE874915675}">
      <dsp:nvSpPr>
        <dsp:cNvPr id="0" name=""/>
        <dsp:cNvSpPr/>
      </dsp:nvSpPr>
      <dsp:spPr>
        <a:xfrm rot="5400000">
          <a:off x="-146135" y="3332452"/>
          <a:ext cx="1198317" cy="838822"/>
        </a:xfrm>
        <a:prstGeom prst="chevron">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5400000">
        <a:off x="33613" y="3572115"/>
        <a:ext cx="838822" cy="359495"/>
      </dsp:txXfrm>
    </dsp:sp>
    <dsp:sp modelId="{45F4CD0D-2686-2A4F-B1C2-B11A213E55B3}">
      <dsp:nvSpPr>
        <dsp:cNvPr id="0" name=""/>
        <dsp:cNvSpPr/>
      </dsp:nvSpPr>
      <dsp:spPr>
        <a:xfrm rot="5400000">
          <a:off x="4822803" y="-690254"/>
          <a:ext cx="778906" cy="8464824"/>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How will this residency program help you reach your career goals? </a:t>
          </a:r>
        </a:p>
      </dsp:txBody>
      <dsp:txXfrm rot="-5400000">
        <a:off x="979845" y="3190727"/>
        <a:ext cx="8426801" cy="7028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E5E2A-8BA1-7D4F-93A4-50E322B8527B}">
      <dsp:nvSpPr>
        <dsp:cNvPr id="0" name=""/>
        <dsp:cNvSpPr/>
      </dsp:nvSpPr>
      <dsp:spPr>
        <a:xfrm>
          <a:off x="-5028384" y="-770394"/>
          <a:ext cx="5988434" cy="5988434"/>
        </a:xfrm>
        <a:prstGeom prst="blockArc">
          <a:avLst>
            <a:gd name="adj1" fmla="val 18900000"/>
            <a:gd name="adj2" fmla="val 2700000"/>
            <a:gd name="adj3" fmla="val 361"/>
          </a:avLst>
        </a:prstGeom>
        <a:solidFill>
          <a:srgbClr val="C00000"/>
        </a:solidFill>
        <a:ln w="12700" cap="flat" cmpd="sng" algn="ctr">
          <a:solidFill>
            <a:srgbClr val="C00000"/>
          </a:solidFill>
          <a:prstDash val="solid"/>
          <a:miter lim="800000"/>
        </a:ln>
        <a:effectLst/>
      </dsp:spPr>
      <dsp:style>
        <a:lnRef idx="2">
          <a:scrgbClr r="0" g="0" b="0"/>
        </a:lnRef>
        <a:fillRef idx="0">
          <a:scrgbClr r="0" g="0" b="0"/>
        </a:fillRef>
        <a:effectRef idx="0">
          <a:scrgbClr r="0" g="0" b="0"/>
        </a:effectRef>
        <a:fontRef idx="minor"/>
      </dsp:style>
    </dsp:sp>
    <dsp:sp modelId="{463376D7-1147-6942-BB71-0A57BF28236B}">
      <dsp:nvSpPr>
        <dsp:cNvPr id="0" name=""/>
        <dsp:cNvSpPr/>
      </dsp:nvSpPr>
      <dsp:spPr>
        <a:xfrm>
          <a:off x="419989" y="277888"/>
          <a:ext cx="5563964" cy="556133"/>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1431" tIns="73660" rIns="73660" bIns="73660" numCol="1" spcCol="1270" anchor="ctr" anchorCtr="0">
          <a:noAutofit/>
        </a:bodyPr>
        <a:lstStyle/>
        <a:p>
          <a:pPr marL="0" lvl="0" indent="0" algn="l" defTabSz="1289050">
            <a:lnSpc>
              <a:spcPct val="90000"/>
            </a:lnSpc>
            <a:spcBef>
              <a:spcPct val="0"/>
            </a:spcBef>
            <a:spcAft>
              <a:spcPct val="35000"/>
            </a:spcAft>
            <a:buNone/>
          </a:pPr>
          <a:r>
            <a:rPr lang="en-US" sz="2900" u="sng" kern="1200" dirty="0">
              <a:solidFill>
                <a:schemeClr val="tx1"/>
              </a:solidFill>
            </a:rPr>
            <a:t>Cl</a:t>
          </a:r>
          <a:r>
            <a:rPr lang="en-US" sz="2900" kern="1200" dirty="0">
              <a:solidFill>
                <a:schemeClr val="tx1"/>
              </a:solidFill>
            </a:rPr>
            <a:t>inical </a:t>
          </a:r>
        </a:p>
      </dsp:txBody>
      <dsp:txXfrm>
        <a:off x="419989" y="277888"/>
        <a:ext cx="5563964" cy="556133"/>
      </dsp:txXfrm>
    </dsp:sp>
    <dsp:sp modelId="{1A09644B-A807-4D4A-A939-2E37F3238487}">
      <dsp:nvSpPr>
        <dsp:cNvPr id="0" name=""/>
        <dsp:cNvSpPr/>
      </dsp:nvSpPr>
      <dsp:spPr>
        <a:xfrm>
          <a:off x="72405" y="208372"/>
          <a:ext cx="695166" cy="695166"/>
        </a:xfrm>
        <a:prstGeom prst="ellipse">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B42EE71A-5537-A24F-9415-093DD42E6752}">
      <dsp:nvSpPr>
        <dsp:cNvPr id="0" name=""/>
        <dsp:cNvSpPr/>
      </dsp:nvSpPr>
      <dsp:spPr>
        <a:xfrm>
          <a:off x="818498" y="1111822"/>
          <a:ext cx="5165455" cy="556133"/>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1431" tIns="73660" rIns="73660" bIns="73660" numCol="1" spcCol="1270" anchor="ctr" anchorCtr="0">
          <a:noAutofit/>
        </a:bodyPr>
        <a:lstStyle/>
        <a:p>
          <a:pPr marL="0" lvl="0" indent="0" algn="l" defTabSz="1289050">
            <a:lnSpc>
              <a:spcPct val="90000"/>
            </a:lnSpc>
            <a:spcBef>
              <a:spcPct val="0"/>
            </a:spcBef>
            <a:spcAft>
              <a:spcPct val="35000"/>
            </a:spcAft>
            <a:buNone/>
          </a:pPr>
          <a:r>
            <a:rPr lang="en-US" sz="2900" u="sng" kern="1200" dirty="0">
              <a:solidFill>
                <a:schemeClr val="tx1"/>
              </a:solidFill>
            </a:rPr>
            <a:t>Lea</a:t>
          </a:r>
          <a:r>
            <a:rPr lang="en-US" sz="2900" kern="1200" dirty="0">
              <a:solidFill>
                <a:schemeClr val="tx1"/>
              </a:solidFill>
            </a:rPr>
            <a:t>dership</a:t>
          </a:r>
          <a:r>
            <a:rPr lang="en-US" sz="2900" kern="1200" dirty="0"/>
            <a:t>	</a:t>
          </a:r>
        </a:p>
      </dsp:txBody>
      <dsp:txXfrm>
        <a:off x="818498" y="1111822"/>
        <a:ext cx="5165455" cy="556133"/>
      </dsp:txXfrm>
    </dsp:sp>
    <dsp:sp modelId="{1992FDA7-5993-074D-AD90-143F92F2563E}">
      <dsp:nvSpPr>
        <dsp:cNvPr id="0" name=""/>
        <dsp:cNvSpPr/>
      </dsp:nvSpPr>
      <dsp:spPr>
        <a:xfrm>
          <a:off x="470914" y="1042305"/>
          <a:ext cx="695166" cy="695166"/>
        </a:xfrm>
        <a:prstGeom prst="ellipse">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33283D03-3189-8947-82F7-74D372162016}">
      <dsp:nvSpPr>
        <dsp:cNvPr id="0" name=""/>
        <dsp:cNvSpPr/>
      </dsp:nvSpPr>
      <dsp:spPr>
        <a:xfrm>
          <a:off x="940808" y="1945755"/>
          <a:ext cx="5043145" cy="556133"/>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1431"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0" u="sng" kern="1200" dirty="0">
              <a:solidFill>
                <a:schemeClr val="tx1"/>
              </a:solidFill>
            </a:rPr>
            <a:t>Re</a:t>
          </a:r>
          <a:r>
            <a:rPr lang="en-US" sz="2900" kern="1200" dirty="0">
              <a:solidFill>
                <a:schemeClr val="tx1"/>
              </a:solidFill>
            </a:rPr>
            <a:t>search</a:t>
          </a:r>
        </a:p>
      </dsp:txBody>
      <dsp:txXfrm>
        <a:off x="940808" y="1945755"/>
        <a:ext cx="5043145" cy="556133"/>
      </dsp:txXfrm>
    </dsp:sp>
    <dsp:sp modelId="{C5254182-805B-3744-8818-835E7C598F22}">
      <dsp:nvSpPr>
        <dsp:cNvPr id="0" name=""/>
        <dsp:cNvSpPr/>
      </dsp:nvSpPr>
      <dsp:spPr>
        <a:xfrm>
          <a:off x="593225" y="1876239"/>
          <a:ext cx="695166" cy="695166"/>
        </a:xfrm>
        <a:prstGeom prst="ellipse">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CB54545-8CF0-924D-AFFE-822D69355B5D}">
      <dsp:nvSpPr>
        <dsp:cNvPr id="0" name=""/>
        <dsp:cNvSpPr/>
      </dsp:nvSpPr>
      <dsp:spPr>
        <a:xfrm>
          <a:off x="818498" y="2779689"/>
          <a:ext cx="5165455" cy="556133"/>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1431" tIns="73660" rIns="73660" bIns="73660" numCol="1" spcCol="1270" anchor="ctr" anchorCtr="0">
          <a:noAutofit/>
        </a:bodyPr>
        <a:lstStyle/>
        <a:p>
          <a:pPr marL="0" lvl="0" indent="0" algn="l" defTabSz="1289050">
            <a:lnSpc>
              <a:spcPct val="90000"/>
            </a:lnSpc>
            <a:spcBef>
              <a:spcPct val="0"/>
            </a:spcBef>
            <a:spcAft>
              <a:spcPct val="35000"/>
            </a:spcAft>
            <a:buNone/>
          </a:pPr>
          <a:r>
            <a:rPr lang="en-US" sz="2900" u="sng" kern="1200" dirty="0">
              <a:solidFill>
                <a:schemeClr val="tx1"/>
              </a:solidFill>
            </a:rPr>
            <a:t>Teach</a:t>
          </a:r>
          <a:r>
            <a:rPr lang="en-US" sz="2900" kern="1200" dirty="0">
              <a:solidFill>
                <a:schemeClr val="tx1"/>
              </a:solidFill>
            </a:rPr>
            <a:t>ing</a:t>
          </a:r>
          <a:r>
            <a:rPr lang="en-US" sz="2900" kern="1200" dirty="0"/>
            <a:t> </a:t>
          </a:r>
        </a:p>
      </dsp:txBody>
      <dsp:txXfrm>
        <a:off x="818498" y="2779689"/>
        <a:ext cx="5165455" cy="556133"/>
      </dsp:txXfrm>
    </dsp:sp>
    <dsp:sp modelId="{39F27116-3F34-CE4B-AD7A-7DE792E1587E}">
      <dsp:nvSpPr>
        <dsp:cNvPr id="0" name=""/>
        <dsp:cNvSpPr/>
      </dsp:nvSpPr>
      <dsp:spPr>
        <a:xfrm>
          <a:off x="470914" y="2710172"/>
          <a:ext cx="695166" cy="695166"/>
        </a:xfrm>
        <a:prstGeom prst="ellipse">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73307751-7C69-9445-BDC0-C9D4F57FCE83}">
      <dsp:nvSpPr>
        <dsp:cNvPr id="0" name=""/>
        <dsp:cNvSpPr/>
      </dsp:nvSpPr>
      <dsp:spPr>
        <a:xfrm>
          <a:off x="419989" y="3613622"/>
          <a:ext cx="5563964" cy="556133"/>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1431" tIns="73660" rIns="73660" bIns="73660" numCol="1" spcCol="1270" anchor="ctr" anchorCtr="0">
          <a:noAutofit/>
        </a:bodyPr>
        <a:lstStyle/>
        <a:p>
          <a:pPr marL="0" lvl="0" indent="0" algn="l" defTabSz="1289050">
            <a:lnSpc>
              <a:spcPct val="90000"/>
            </a:lnSpc>
            <a:spcBef>
              <a:spcPct val="0"/>
            </a:spcBef>
            <a:spcAft>
              <a:spcPct val="35000"/>
            </a:spcAft>
            <a:buNone/>
          </a:pPr>
          <a:r>
            <a:rPr lang="en-US" sz="2900" u="sng" kern="1200" dirty="0">
              <a:solidFill>
                <a:schemeClr val="tx1"/>
              </a:solidFill>
            </a:rPr>
            <a:t>Serv</a:t>
          </a:r>
          <a:r>
            <a:rPr lang="en-US" sz="2900" kern="1200" dirty="0">
              <a:solidFill>
                <a:schemeClr val="tx1"/>
              </a:solidFill>
            </a:rPr>
            <a:t>ic</a:t>
          </a:r>
          <a:r>
            <a:rPr lang="en-US" sz="2900" u="sng" kern="1200" dirty="0">
              <a:solidFill>
                <a:schemeClr val="tx1"/>
              </a:solidFill>
            </a:rPr>
            <a:t>e</a:t>
          </a:r>
          <a:r>
            <a:rPr lang="en-US" sz="2900" kern="1200" dirty="0"/>
            <a:t> </a:t>
          </a:r>
        </a:p>
      </dsp:txBody>
      <dsp:txXfrm>
        <a:off x="419989" y="3613622"/>
        <a:ext cx="5563964" cy="556133"/>
      </dsp:txXfrm>
    </dsp:sp>
    <dsp:sp modelId="{0A051E46-4197-0B40-84EE-C955E3931AA4}">
      <dsp:nvSpPr>
        <dsp:cNvPr id="0" name=""/>
        <dsp:cNvSpPr/>
      </dsp:nvSpPr>
      <dsp:spPr>
        <a:xfrm>
          <a:off x="72405" y="3544105"/>
          <a:ext cx="695166" cy="695166"/>
        </a:xfrm>
        <a:prstGeom prst="ellipse">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391C84C-81C3-4003-9672-E8ECF200DE3B}" type="datetimeFigureOut">
              <a:rPr lang="en-US" smtClean="0"/>
              <a:t>11/9/2019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FC46C87-4A99-4EF5-8273-F8951E1A35FB}" type="slidenum">
              <a:rPr lang="en-US" smtClean="0"/>
              <a:t>‹#›</a:t>
            </a:fld>
            <a:endParaRPr lang="en-US"/>
          </a:p>
        </p:txBody>
      </p:sp>
    </p:spTree>
    <p:extLst>
      <p:ext uri="{BB962C8B-B14F-4D97-AF65-F5344CB8AC3E}">
        <p14:creationId xmlns:p14="http://schemas.microsoft.com/office/powerpoint/2010/main" val="2675596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DF2707C-7B6E-495F-ADAA-8C3D6E6255E4}" type="datetimeFigureOut">
              <a:rPr lang="en-US" smtClean="0"/>
              <a:t>11/9/2019</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5D4936E-002F-4C28-A0B2-3E660F81D933}" type="slidenum">
              <a:rPr lang="en-US" smtClean="0"/>
              <a:t>‹#›</a:t>
            </a:fld>
            <a:endParaRPr lang="en-US"/>
          </a:p>
        </p:txBody>
      </p:sp>
    </p:spTree>
    <p:extLst>
      <p:ext uri="{BB962C8B-B14F-4D97-AF65-F5344CB8AC3E}">
        <p14:creationId xmlns:p14="http://schemas.microsoft.com/office/powerpoint/2010/main" val="348763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shp.org/Professional-Development/Residency-Information/Student-Residency-Guid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1</a:t>
            </a:fld>
            <a:endParaRPr lang="en-US"/>
          </a:p>
        </p:txBody>
      </p:sp>
    </p:spTree>
    <p:extLst>
      <p:ext uri="{BB962C8B-B14F-4D97-AF65-F5344CB8AC3E}">
        <p14:creationId xmlns:p14="http://schemas.microsoft.com/office/powerpoint/2010/main" val="742350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Be courteous: ask your references </a:t>
            </a:r>
            <a:r>
              <a:rPr lang="en-US" altLang="en-US" b="1" u="sng" dirty="0"/>
              <a:t>before</a:t>
            </a:r>
            <a:r>
              <a:rPr lang="en-US" altLang="en-US" dirty="0"/>
              <a:t> you list them and if needing to write a letter, give plenty of time/notice</a:t>
            </a:r>
          </a:p>
          <a:p>
            <a:endParaRPr lang="en-US" dirty="0"/>
          </a:p>
        </p:txBody>
      </p:sp>
      <p:sp>
        <p:nvSpPr>
          <p:cNvPr id="4" name="Slide Number Placeholder 3"/>
          <p:cNvSpPr>
            <a:spLocks noGrp="1"/>
          </p:cNvSpPr>
          <p:nvPr>
            <p:ph type="sldNum" sz="quarter" idx="10"/>
          </p:nvPr>
        </p:nvSpPr>
        <p:spPr/>
        <p:txBody>
          <a:bodyPr/>
          <a:lstStyle/>
          <a:p>
            <a:fld id="{95D4936E-002F-4C28-A0B2-3E660F81D933}" type="slidenum">
              <a:rPr lang="en-US" smtClean="0"/>
              <a:t>10</a:t>
            </a:fld>
            <a:endParaRPr lang="en-US"/>
          </a:p>
        </p:txBody>
      </p:sp>
    </p:spTree>
    <p:extLst>
      <p:ext uri="{BB962C8B-B14F-4D97-AF65-F5344CB8AC3E}">
        <p14:creationId xmlns:p14="http://schemas.microsoft.com/office/powerpoint/2010/main" val="1246638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your letter writers as much notice as possible</a:t>
            </a:r>
          </a:p>
          <a:p>
            <a:r>
              <a:rPr lang="en-US" dirty="0"/>
              <a:t>Give your letter writers all necessary information about the programs, preferably all at once. </a:t>
            </a:r>
          </a:p>
          <a:p>
            <a:r>
              <a:rPr lang="en-US" dirty="0"/>
              <a:t>The names of the programs, the appropriate contact person, and the mailing address and/or email address depending on the delivery method the program prefers.</a:t>
            </a:r>
          </a:p>
          <a:p>
            <a:r>
              <a:rPr lang="en-US" dirty="0"/>
              <a:t>The deadlines for submitting the letters and whether the letters need to be received or postmarked by the deadline.</a:t>
            </a:r>
          </a:p>
          <a:p>
            <a:r>
              <a:rPr lang="en-US" dirty="0"/>
              <a:t>Whether they need to mail and/or email their letters directly to the contact person or whether they are to seal their letters in an envelope for you to retrieve and include in your application packet. If there is nothing on the ASHP Online Residency Directory or the program's Web site that explains how they want letters of recommendation delivered, the conservative option would be for the letter writer to mail a hard copy of the letter directly to the program contact.</a:t>
            </a:r>
          </a:p>
          <a:p>
            <a:r>
              <a:rPr lang="en-US" dirty="0"/>
              <a:t>Additional forms to complete and whether these forms are intended to accompany or replace traditional letters of recommendation</a:t>
            </a:r>
          </a:p>
          <a:p>
            <a:r>
              <a:rPr lang="en-US" dirty="0"/>
              <a:t>You will have to waive the right to review the letter</a:t>
            </a:r>
            <a:endParaRPr lang="en-US" baseline="30000" dirty="0"/>
          </a:p>
          <a:p>
            <a:endParaRPr lang="en-US" dirty="0"/>
          </a:p>
          <a:p>
            <a:endParaRPr lang="en-US" dirty="0"/>
          </a:p>
        </p:txBody>
      </p:sp>
      <p:sp>
        <p:nvSpPr>
          <p:cNvPr id="4" name="Slide Number Placeholder 3"/>
          <p:cNvSpPr>
            <a:spLocks noGrp="1"/>
          </p:cNvSpPr>
          <p:nvPr>
            <p:ph type="sldNum" sz="quarter" idx="10"/>
          </p:nvPr>
        </p:nvSpPr>
        <p:spPr/>
        <p:txBody>
          <a:bodyPr/>
          <a:lstStyle/>
          <a:p>
            <a:fld id="{95D4936E-002F-4C28-A0B2-3E660F81D933}" type="slidenum">
              <a:rPr lang="en-US" smtClean="0"/>
              <a:t>11</a:t>
            </a:fld>
            <a:endParaRPr lang="en-US"/>
          </a:p>
        </p:txBody>
      </p:sp>
    </p:spTree>
    <p:extLst>
      <p:ext uri="{BB962C8B-B14F-4D97-AF65-F5344CB8AC3E}">
        <p14:creationId xmlns:p14="http://schemas.microsoft.com/office/powerpoint/2010/main" val="3564847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12</a:t>
            </a:fld>
            <a:endParaRPr lang="en-US"/>
          </a:p>
        </p:txBody>
      </p:sp>
    </p:spTree>
    <p:extLst>
      <p:ext uri="{BB962C8B-B14F-4D97-AF65-F5344CB8AC3E}">
        <p14:creationId xmlns:p14="http://schemas.microsoft.com/office/powerpoint/2010/main" val="2457561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13</a:t>
            </a:fld>
            <a:endParaRPr lang="en-US"/>
          </a:p>
        </p:txBody>
      </p:sp>
    </p:spTree>
    <p:extLst>
      <p:ext uri="{BB962C8B-B14F-4D97-AF65-F5344CB8AC3E}">
        <p14:creationId xmlns:p14="http://schemas.microsoft.com/office/powerpoint/2010/main" val="4257367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14</a:t>
            </a:fld>
            <a:endParaRPr lang="en-US"/>
          </a:p>
        </p:txBody>
      </p:sp>
    </p:spTree>
    <p:extLst>
      <p:ext uri="{BB962C8B-B14F-4D97-AF65-F5344CB8AC3E}">
        <p14:creationId xmlns:p14="http://schemas.microsoft.com/office/powerpoint/2010/main" val="881430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15</a:t>
            </a:fld>
            <a:endParaRPr lang="en-US"/>
          </a:p>
        </p:txBody>
      </p:sp>
    </p:spTree>
    <p:extLst>
      <p:ext uri="{BB962C8B-B14F-4D97-AF65-F5344CB8AC3E}">
        <p14:creationId xmlns:p14="http://schemas.microsoft.com/office/powerpoint/2010/main" val="1389309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one of the main determining factors on if they will continue to look at your application </a:t>
            </a:r>
          </a:p>
          <a:p>
            <a:endParaRPr lang="en-US" dirty="0"/>
          </a:p>
          <a:p>
            <a:r>
              <a:rPr lang="en-US" dirty="0"/>
              <a:t>This information was obtained from: </a:t>
            </a:r>
            <a:r>
              <a:rPr lang="en-US" sz="1200" b="0" i="0" u="none" strike="noStrike" kern="1200" dirty="0">
                <a:solidFill>
                  <a:schemeClr val="tx1"/>
                </a:solidFill>
                <a:effectLst/>
                <a:latin typeface="+mn-lt"/>
                <a:ea typeface="+mn-ea"/>
                <a:cs typeface="+mn-cs"/>
                <a:hlinkClick r:id="rId3"/>
              </a:rPr>
              <a:t>https://www.ashp.org/Professional-Development/Residency-Information/Student-Residency-Guide</a:t>
            </a:r>
            <a:r>
              <a:rPr lang="en-US" sz="1200" b="0" i="0" u="none" strike="noStrike"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16</a:t>
            </a:fld>
            <a:endParaRPr lang="en-US"/>
          </a:p>
        </p:txBody>
      </p:sp>
    </p:spTree>
    <p:extLst>
      <p:ext uri="{BB962C8B-B14F-4D97-AF65-F5344CB8AC3E}">
        <p14:creationId xmlns:p14="http://schemas.microsoft.com/office/powerpoint/2010/main" val="22264179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 residency expects to know where you are in these 5 facets </a:t>
            </a:r>
          </a:p>
          <a:p>
            <a:r>
              <a:rPr lang="en-US" dirty="0"/>
              <a:t>	-Residency may assess how well you match to their program site in these areas </a:t>
            </a:r>
          </a:p>
          <a:p>
            <a:endParaRPr lang="en-US" dirty="0"/>
          </a:p>
          <a:p>
            <a:r>
              <a:rPr lang="en-US" dirty="0"/>
              <a:t>-Creating a lasting, positive, and emotional reaction will make your letter last for the reader </a:t>
            </a:r>
          </a:p>
          <a:p>
            <a:endParaRPr lang="en-US" dirty="0"/>
          </a:p>
          <a:p>
            <a:r>
              <a:rPr lang="en-US" dirty="0"/>
              <a:t>This is a new residency book written by a pharmacist </a:t>
            </a:r>
          </a:p>
          <a:p>
            <a:r>
              <a:rPr lang="en-US" dirty="0"/>
              <a:t>Guerra, T. (2019). </a:t>
            </a:r>
            <a:r>
              <a:rPr lang="en-US" i="1" dirty="0"/>
              <a:t>The Strong Residency Letter of Intent.</a:t>
            </a:r>
            <a:r>
              <a:rPr lang="en-US" i="0" dirty="0"/>
              <a:t> </a:t>
            </a:r>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17</a:t>
            </a:fld>
            <a:endParaRPr lang="en-US"/>
          </a:p>
        </p:txBody>
      </p:sp>
    </p:spTree>
    <p:extLst>
      <p:ext uri="{BB962C8B-B14F-4D97-AF65-F5344CB8AC3E}">
        <p14:creationId xmlns:p14="http://schemas.microsoft.com/office/powerpoint/2010/main" val="585679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font – 11-12 inch, 1 inch margins </a:t>
            </a:r>
          </a:p>
          <a:p>
            <a:r>
              <a:rPr lang="en-US" dirty="0"/>
              <a:t>No more than 1 – 1.25 pages long </a:t>
            </a:r>
          </a:p>
          <a:p>
            <a:endParaRPr lang="en-US" dirty="0"/>
          </a:p>
          <a:p>
            <a:r>
              <a:rPr lang="en-US" sz="1200" b="1" kern="1200" dirty="0">
                <a:solidFill>
                  <a:schemeClr val="tx1"/>
                </a:solidFill>
                <a:effectLst/>
                <a:latin typeface="+mn-lt"/>
                <a:ea typeface="+mn-ea"/>
                <a:cs typeface="+mn-cs"/>
              </a:rPr>
              <a:t>Appearance</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Content clear, displayed in a logical manner, not duplicative</a:t>
            </a:r>
          </a:p>
          <a:p>
            <a:pPr lvl="0"/>
            <a:r>
              <a:rPr lang="en-US" sz="1200" kern="1200" dirty="0">
                <a:solidFill>
                  <a:schemeClr val="tx1"/>
                </a:solidFill>
                <a:effectLst/>
                <a:latin typeface="+mn-lt"/>
                <a:ea typeface="+mn-ea"/>
                <a:cs typeface="+mn-cs"/>
              </a:rPr>
              <a:t>Formatting appropriate (font, font size, one-inch margins) </a:t>
            </a:r>
          </a:p>
          <a:p>
            <a:pPr lvl="0"/>
            <a:r>
              <a:rPr lang="en-US" sz="1200" kern="1200" dirty="0">
                <a:solidFill>
                  <a:schemeClr val="tx1"/>
                </a:solidFill>
                <a:effectLst/>
                <a:latin typeface="+mn-lt"/>
                <a:ea typeface="+mn-ea"/>
                <a:cs typeface="+mn-cs"/>
              </a:rPr>
              <a:t>Avoids excessive use of personal pronouns </a:t>
            </a:r>
          </a:p>
          <a:p>
            <a:pPr lvl="0"/>
            <a:r>
              <a:rPr lang="en-US" sz="1200" kern="1200" dirty="0">
                <a:solidFill>
                  <a:schemeClr val="tx1"/>
                </a:solidFill>
                <a:effectLst/>
                <a:latin typeface="+mn-lt"/>
                <a:ea typeface="+mn-ea"/>
                <a:cs typeface="+mn-cs"/>
              </a:rPr>
              <a:t>Free of spelling and grammatical errors </a:t>
            </a:r>
          </a:p>
          <a:p>
            <a:pPr lvl="0"/>
            <a:r>
              <a:rPr lang="en-US" sz="1200" kern="1200" dirty="0">
                <a:solidFill>
                  <a:schemeClr val="tx1"/>
                </a:solidFill>
                <a:effectLst/>
                <a:latin typeface="+mn-lt"/>
                <a:ea typeface="+mn-ea"/>
                <a:cs typeface="+mn-cs"/>
              </a:rPr>
              <a:t>Length appropriate </a:t>
            </a: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Needs</a:t>
            </a:r>
            <a:r>
              <a:rPr lang="en-US" sz="1200" i="0" kern="1200" baseline="0" dirty="0">
                <a:solidFill>
                  <a:schemeClr val="tx1"/>
                </a:solidFill>
                <a:effectLst/>
                <a:latin typeface="+mn-lt"/>
                <a:ea typeface="+mn-ea"/>
                <a:cs typeface="+mn-cs"/>
              </a:rPr>
              <a:t> Improvement</a:t>
            </a:r>
            <a:endParaRPr lang="en-US" sz="1200" i="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Spelling/grammatical errors distracting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Inconsistent formatting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Inappropriately abrupt or prolonged length</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Developing</a:t>
            </a:r>
          </a:p>
          <a:p>
            <a:r>
              <a:rPr lang="en-US" sz="1200" i="1" kern="1200" dirty="0">
                <a:solidFill>
                  <a:schemeClr val="tx1"/>
                </a:solidFill>
                <a:effectLst/>
                <a:latin typeface="+mn-lt"/>
                <a:ea typeface="+mn-ea"/>
                <a:cs typeface="+mn-cs"/>
              </a:rPr>
              <a:t>Inconsistent formatting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Content not clearly articulated</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Exceeds one and a half  page </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Satisfactory</a:t>
            </a:r>
          </a:p>
          <a:p>
            <a:r>
              <a:rPr lang="en-US" sz="1200" i="1" kern="1200" dirty="0">
                <a:solidFill>
                  <a:schemeClr val="tx1"/>
                </a:solidFill>
                <a:effectLst/>
                <a:latin typeface="+mn-lt"/>
                <a:ea typeface="+mn-ea"/>
                <a:cs typeface="+mn-cs"/>
              </a:rPr>
              <a:t>Content clear but somewhat difficult to follow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Minimal spelling and grammatical errors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Exceeds one and a quarter page</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Outstanding</a:t>
            </a:r>
          </a:p>
          <a:p>
            <a:r>
              <a:rPr lang="en-US" sz="1200" i="1" kern="1200" dirty="0">
                <a:solidFill>
                  <a:schemeClr val="tx1"/>
                </a:solidFill>
                <a:effectLst/>
                <a:latin typeface="+mn-lt"/>
                <a:ea typeface="+mn-ea"/>
                <a:cs typeface="+mn-cs"/>
              </a:rPr>
              <a:t>Content clear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Appropriately formatted</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Free of spelling and grammatical errors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Appropriate length</a:t>
            </a:r>
            <a:endParaRPr lang="en-US" sz="1200" kern="1200" dirty="0">
              <a:solidFill>
                <a:schemeClr val="tx1"/>
              </a:solidFill>
              <a:effectLst/>
              <a:latin typeface="+mn-lt"/>
              <a:ea typeface="+mn-ea"/>
              <a:cs typeface="+mn-cs"/>
            </a:endParaRPr>
          </a:p>
          <a:p>
            <a:endParaRPr lang="en-US" dirty="0"/>
          </a:p>
          <a:p>
            <a:r>
              <a:rPr lang="en-US" dirty="0"/>
              <a:t>KEY ELEMENTS</a:t>
            </a:r>
          </a:p>
          <a:p>
            <a:pPr lvl="0"/>
            <a:r>
              <a:rPr lang="en-US" sz="1200" kern="1200" dirty="0">
                <a:solidFill>
                  <a:schemeClr val="tx1"/>
                </a:solidFill>
                <a:effectLst/>
                <a:latin typeface="+mn-lt"/>
                <a:ea typeface="+mn-ea"/>
                <a:cs typeface="+mn-cs"/>
              </a:rPr>
              <a:t>Includes residency program contact information </a:t>
            </a:r>
          </a:p>
          <a:p>
            <a:pPr lvl="0"/>
            <a:r>
              <a:rPr lang="en-US" sz="1200" kern="1200" dirty="0">
                <a:solidFill>
                  <a:schemeClr val="tx1"/>
                </a:solidFill>
                <a:effectLst/>
                <a:latin typeface="+mn-lt"/>
                <a:ea typeface="+mn-ea"/>
                <a:cs typeface="+mn-cs"/>
              </a:rPr>
              <a:t>Opening salutation is correct RPD/program contact</a:t>
            </a:r>
          </a:p>
          <a:p>
            <a:pPr lvl="0"/>
            <a:r>
              <a:rPr lang="en-US" sz="1200" kern="1200" dirty="0">
                <a:solidFill>
                  <a:schemeClr val="tx1"/>
                </a:solidFill>
                <a:effectLst/>
                <a:latin typeface="+mn-lt"/>
                <a:ea typeface="+mn-ea"/>
                <a:cs typeface="+mn-cs"/>
              </a:rPr>
              <a:t>Candidate introduces themselves</a:t>
            </a:r>
          </a:p>
          <a:p>
            <a:pPr lvl="0"/>
            <a:r>
              <a:rPr lang="en-US" sz="1200" kern="1200" dirty="0">
                <a:solidFill>
                  <a:schemeClr val="tx1"/>
                </a:solidFill>
                <a:effectLst/>
                <a:latin typeface="+mn-lt"/>
                <a:ea typeface="+mn-ea"/>
                <a:cs typeface="+mn-cs"/>
              </a:rPr>
              <a:t>Inclusion of three to five paragraphs of the candidate stating their case</a:t>
            </a:r>
          </a:p>
          <a:p>
            <a:pPr lvl="0"/>
            <a:r>
              <a:rPr lang="en-US" sz="1200" kern="1200" dirty="0">
                <a:solidFill>
                  <a:schemeClr val="tx1"/>
                </a:solidFill>
                <a:effectLst/>
                <a:latin typeface="+mn-lt"/>
                <a:ea typeface="+mn-ea"/>
                <a:cs typeface="+mn-cs"/>
              </a:rPr>
              <a:t>Thanks reader for time and provides invitation to contact with questions</a:t>
            </a:r>
          </a:p>
          <a:p>
            <a:pPr lvl="0"/>
            <a:r>
              <a:rPr lang="en-US" sz="1200" kern="1200" dirty="0">
                <a:solidFill>
                  <a:schemeClr val="tx1"/>
                </a:solidFill>
                <a:effectLst/>
                <a:latin typeface="+mn-lt"/>
                <a:ea typeface="+mn-ea"/>
                <a:cs typeface="+mn-cs"/>
              </a:rPr>
              <a:t>Closing salutation</a:t>
            </a:r>
          </a:p>
          <a:p>
            <a:r>
              <a:rPr lang="en-US" sz="1200" kern="1200" dirty="0">
                <a:solidFill>
                  <a:schemeClr val="tx1"/>
                </a:solidFill>
                <a:effectLst/>
                <a:latin typeface="+mn-lt"/>
                <a:ea typeface="+mn-ea"/>
                <a:cs typeface="+mn-cs"/>
              </a:rPr>
              <a:t>Inclusion of signature</a:t>
            </a:r>
            <a:endParaRPr lang="en-US" dirty="0"/>
          </a:p>
          <a:p>
            <a:endParaRPr lang="en-US" dirty="0"/>
          </a:p>
          <a:p>
            <a:r>
              <a:rPr lang="en-US" dirty="0"/>
              <a:t>Needs Improvement</a:t>
            </a:r>
          </a:p>
          <a:p>
            <a:r>
              <a:rPr lang="en-US" sz="1200" i="1" kern="1200" dirty="0">
                <a:solidFill>
                  <a:schemeClr val="tx1"/>
                </a:solidFill>
                <a:effectLst/>
                <a:latin typeface="+mn-lt"/>
                <a:ea typeface="+mn-ea"/>
                <a:cs typeface="+mn-cs"/>
              </a:rPr>
              <a:t>Missing majority of key elements</a:t>
            </a: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Developing</a:t>
            </a:r>
          </a:p>
          <a:p>
            <a:r>
              <a:rPr lang="en-US" sz="1200" i="1" kern="1200" dirty="0">
                <a:solidFill>
                  <a:schemeClr val="tx1"/>
                </a:solidFill>
                <a:effectLst/>
                <a:latin typeface="+mn-lt"/>
                <a:ea typeface="+mn-ea"/>
                <a:cs typeface="+mn-cs"/>
              </a:rPr>
              <a:t>Missing three to four key elements</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Satisfactory</a:t>
            </a:r>
          </a:p>
          <a:p>
            <a:r>
              <a:rPr lang="en-US" sz="1200" i="1" kern="1200" dirty="0">
                <a:solidFill>
                  <a:schemeClr val="tx1"/>
                </a:solidFill>
                <a:effectLst/>
                <a:latin typeface="+mn-lt"/>
                <a:ea typeface="+mn-ea"/>
                <a:cs typeface="+mn-cs"/>
              </a:rPr>
              <a:t>Missing one to two key elements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Outstanding</a:t>
            </a:r>
          </a:p>
          <a:p>
            <a:r>
              <a:rPr lang="en-US" sz="1200" i="1" kern="1200" dirty="0">
                <a:solidFill>
                  <a:schemeClr val="tx1"/>
                </a:solidFill>
                <a:effectLst/>
                <a:latin typeface="+mn-lt"/>
                <a:ea typeface="+mn-ea"/>
                <a:cs typeface="+mn-cs"/>
              </a:rPr>
              <a:t>Inclusion of all key elements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Signature handwritten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18</a:t>
            </a:fld>
            <a:endParaRPr lang="en-US"/>
          </a:p>
        </p:txBody>
      </p:sp>
    </p:spTree>
    <p:extLst>
      <p:ext uri="{BB962C8B-B14F-4D97-AF65-F5344CB8AC3E}">
        <p14:creationId xmlns:p14="http://schemas.microsoft.com/office/powerpoint/2010/main" val="771057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19</a:t>
            </a:fld>
            <a:endParaRPr lang="en-US"/>
          </a:p>
        </p:txBody>
      </p:sp>
    </p:spTree>
    <p:extLst>
      <p:ext uri="{BB962C8B-B14F-4D97-AF65-F5344CB8AC3E}">
        <p14:creationId xmlns:p14="http://schemas.microsoft.com/office/powerpoint/2010/main" val="31517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2</a:t>
            </a:fld>
            <a:endParaRPr lang="en-US"/>
          </a:p>
        </p:txBody>
      </p:sp>
    </p:spTree>
    <p:extLst>
      <p:ext uri="{BB962C8B-B14F-4D97-AF65-F5344CB8AC3E}">
        <p14:creationId xmlns:p14="http://schemas.microsoft.com/office/powerpoint/2010/main" val="2725452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Describes why candidate wants to pursue residency training</a:t>
            </a:r>
          </a:p>
          <a:p>
            <a:pPr lvl="0"/>
            <a:r>
              <a:rPr lang="en-US" sz="1200" kern="1200" dirty="0">
                <a:solidFill>
                  <a:schemeClr val="tx1"/>
                </a:solidFill>
                <a:effectLst/>
                <a:latin typeface="+mn-lt"/>
                <a:ea typeface="+mn-ea"/>
                <a:cs typeface="+mn-cs"/>
              </a:rPr>
              <a:t>Describes how program will help candidate meet/progress toward short and long-term career goals</a:t>
            </a:r>
          </a:p>
          <a:p>
            <a:pPr lvl="0"/>
            <a:r>
              <a:rPr lang="en-US" sz="1200" kern="1200" dirty="0">
                <a:solidFill>
                  <a:schemeClr val="tx1"/>
                </a:solidFill>
                <a:effectLst/>
                <a:latin typeface="+mn-lt"/>
                <a:ea typeface="+mn-ea"/>
                <a:cs typeface="+mn-cs"/>
              </a:rPr>
              <a:t>Describes specific interest areas and/or additional training the candidate is planning to pursue that fits with the program (i.e. PGY2 possibilities, board certification, teaching opportunities)</a:t>
            </a:r>
          </a:p>
          <a:p>
            <a:endParaRPr lang="en-US" dirty="0"/>
          </a:p>
          <a:p>
            <a:r>
              <a:rPr lang="en-US" dirty="0"/>
              <a:t>Needs Improvement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General reason for pursuing residency</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States goals but missing connection to program characteristics to help achieve them</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Developing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General reason for pursuing residency</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Describes general attributes of most residency programs related to development of interests and goals (non-specific)</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Satisfactory</a:t>
            </a:r>
          </a:p>
          <a:p>
            <a:r>
              <a:rPr lang="en-US" sz="1200" i="1" kern="1200" dirty="0">
                <a:solidFill>
                  <a:schemeClr val="tx1"/>
                </a:solidFill>
                <a:effectLst/>
                <a:latin typeface="+mn-lt"/>
                <a:ea typeface="+mn-ea"/>
                <a:cs typeface="+mn-cs"/>
              </a:rPr>
              <a:t>Specific reason for pursuing residency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Describes how program-specific attributes will develop interests and goals, but missing impact on either short-term </a:t>
            </a:r>
            <a:r>
              <a:rPr lang="en-US" sz="1200" i="1" u="sng" kern="1200" dirty="0">
                <a:solidFill>
                  <a:schemeClr val="tx1"/>
                </a:solidFill>
                <a:effectLst/>
                <a:latin typeface="+mn-lt"/>
                <a:ea typeface="+mn-ea"/>
                <a:cs typeface="+mn-cs"/>
              </a:rPr>
              <a:t>or</a:t>
            </a:r>
            <a:r>
              <a:rPr lang="en-US" sz="1200" i="1" kern="1200" dirty="0">
                <a:solidFill>
                  <a:schemeClr val="tx1"/>
                </a:solidFill>
                <a:effectLst/>
                <a:latin typeface="+mn-lt"/>
                <a:ea typeface="+mn-ea"/>
                <a:cs typeface="+mn-cs"/>
              </a:rPr>
              <a:t> long-term goals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Outstanding</a:t>
            </a:r>
          </a:p>
          <a:p>
            <a:r>
              <a:rPr lang="en-US" sz="1200" i="1" kern="1200" dirty="0">
                <a:solidFill>
                  <a:schemeClr val="tx1"/>
                </a:solidFill>
                <a:effectLst/>
                <a:latin typeface="+mn-lt"/>
                <a:ea typeface="+mn-ea"/>
                <a:cs typeface="+mn-cs"/>
              </a:rPr>
              <a:t>Compelling, specific reason for pursuing residency at the specific program</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Describes how program-specific attributes (e.g., rotations, teaching opportunities, master preceptors, innovative pharmacy practice) will  impact interests/goals (short </a:t>
            </a:r>
            <a:r>
              <a:rPr lang="en-US" sz="1200" i="1" u="sng" kern="1200" dirty="0">
                <a:solidFill>
                  <a:schemeClr val="tx1"/>
                </a:solidFill>
                <a:effectLst/>
                <a:latin typeface="+mn-lt"/>
                <a:ea typeface="+mn-ea"/>
                <a:cs typeface="+mn-cs"/>
              </a:rPr>
              <a:t>and</a:t>
            </a:r>
            <a:r>
              <a:rPr lang="en-US" sz="1200" i="1" kern="1200" dirty="0">
                <a:solidFill>
                  <a:schemeClr val="tx1"/>
                </a:solidFill>
                <a:effectLst/>
                <a:latin typeface="+mn-lt"/>
                <a:ea typeface="+mn-ea"/>
                <a:cs typeface="+mn-cs"/>
              </a:rPr>
              <a:t> long-term)</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20</a:t>
            </a:fld>
            <a:endParaRPr lang="en-US"/>
          </a:p>
        </p:txBody>
      </p:sp>
    </p:spTree>
    <p:extLst>
      <p:ext uri="{BB962C8B-B14F-4D97-AF65-F5344CB8AC3E}">
        <p14:creationId xmlns:p14="http://schemas.microsoft.com/office/powerpoint/2010/main" val="2180144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your skills, experiences, and leadership potential </a:t>
            </a:r>
          </a:p>
          <a:p>
            <a:r>
              <a:rPr lang="en-US" dirty="0"/>
              <a:t>	-&gt; encourage reader to continue reading your application </a:t>
            </a:r>
          </a:p>
          <a:p>
            <a:endParaRPr lang="en-US" dirty="0"/>
          </a:p>
          <a:p>
            <a:pPr lvl="0"/>
            <a:r>
              <a:rPr lang="en-US" sz="1200" kern="1200" dirty="0">
                <a:solidFill>
                  <a:schemeClr val="tx1"/>
                </a:solidFill>
                <a:effectLst/>
                <a:latin typeface="+mn-lt"/>
                <a:ea typeface="+mn-ea"/>
                <a:cs typeface="+mn-cs"/>
              </a:rPr>
              <a:t>Describes skills, unique experiences, personality characteristics, and leadership potential (possibly not referenced in other areas of the application), encouraging reader to further review application materials</a:t>
            </a:r>
          </a:p>
          <a:p>
            <a:pPr lvl="0"/>
            <a:r>
              <a:rPr lang="en-US" sz="1200" kern="1200" dirty="0">
                <a:solidFill>
                  <a:schemeClr val="tx1"/>
                </a:solidFill>
                <a:effectLst/>
                <a:latin typeface="+mn-lt"/>
                <a:ea typeface="+mn-ea"/>
                <a:cs typeface="+mn-cs"/>
              </a:rPr>
              <a:t>Describes how attributes listed above have prepared candidate to be a successful resident</a:t>
            </a:r>
          </a:p>
          <a:p>
            <a:pPr lvl="0"/>
            <a:r>
              <a:rPr lang="en-US" sz="1200" kern="1200" dirty="0">
                <a:solidFill>
                  <a:schemeClr val="tx1"/>
                </a:solidFill>
                <a:effectLst/>
                <a:latin typeface="+mn-lt"/>
                <a:ea typeface="+mn-ea"/>
                <a:cs typeface="+mn-cs"/>
              </a:rPr>
              <a:t>Describes how candidate can contribute to the institution/department mission</a:t>
            </a: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Needs Improvement</a:t>
            </a:r>
          </a:p>
          <a:p>
            <a:r>
              <a:rPr lang="en-US" sz="1200" i="1" kern="1200" dirty="0">
                <a:solidFill>
                  <a:schemeClr val="tx1"/>
                </a:solidFill>
                <a:effectLst/>
                <a:latin typeface="+mn-lt"/>
                <a:ea typeface="+mn-ea"/>
                <a:cs typeface="+mn-cs"/>
              </a:rPr>
              <a:t>Does not describe skills, experiences, personality, or leadership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Developing</a:t>
            </a:r>
          </a:p>
          <a:p>
            <a:r>
              <a:rPr lang="en-US" sz="1200" i="1" kern="1200" dirty="0">
                <a:solidFill>
                  <a:schemeClr val="tx1"/>
                </a:solidFill>
                <a:effectLst/>
                <a:latin typeface="+mn-lt"/>
                <a:ea typeface="+mn-ea"/>
                <a:cs typeface="+mn-cs"/>
              </a:rPr>
              <a:t>Describes skills, experiences, personality, and leadership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Does not integrate these attributes to residency preparedness</a:t>
            </a:r>
            <a:endParaRPr lang="en-US" sz="120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 Satisfactory</a:t>
            </a:r>
          </a:p>
          <a:p>
            <a:r>
              <a:rPr lang="en-US" sz="1200" i="1" kern="1200" dirty="0">
                <a:solidFill>
                  <a:schemeClr val="tx1"/>
                </a:solidFill>
                <a:effectLst/>
                <a:latin typeface="+mn-lt"/>
                <a:ea typeface="+mn-ea"/>
                <a:cs typeface="+mn-cs"/>
              </a:rPr>
              <a:t>Ties in skills, experiences, personality, and leadership into residency preparedness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Not specific to healthcare institution/residency program</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Outstanding</a:t>
            </a:r>
          </a:p>
          <a:p>
            <a:r>
              <a:rPr lang="en-US" sz="1200" i="1" kern="1200" dirty="0">
                <a:solidFill>
                  <a:schemeClr val="tx1"/>
                </a:solidFill>
                <a:effectLst/>
                <a:latin typeface="+mn-lt"/>
                <a:ea typeface="+mn-ea"/>
                <a:cs typeface="+mn-cs"/>
              </a:rPr>
              <a:t>Ties in skills, experiences, personality, and leadership into residency preparedness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Relates to the healthcare institution/residency program</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21</a:t>
            </a:fld>
            <a:endParaRPr lang="en-US"/>
          </a:p>
        </p:txBody>
      </p:sp>
    </p:spTree>
    <p:extLst>
      <p:ext uri="{BB962C8B-B14F-4D97-AF65-F5344CB8AC3E}">
        <p14:creationId xmlns:p14="http://schemas.microsoft.com/office/powerpoint/2010/main" val="1011210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22</a:t>
            </a:fld>
            <a:endParaRPr lang="en-US"/>
          </a:p>
        </p:txBody>
      </p:sp>
    </p:spTree>
    <p:extLst>
      <p:ext uri="{BB962C8B-B14F-4D97-AF65-F5344CB8AC3E}">
        <p14:creationId xmlns:p14="http://schemas.microsoft.com/office/powerpoint/2010/main" val="3160603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 verbs - https://careers.uiowa.edu/sites/careers.uiowa.edu/files/powerverbs.pdf </a:t>
            </a:r>
          </a:p>
          <a:p>
            <a:r>
              <a:rPr lang="en-US" dirty="0"/>
              <a:t>i.e. accommodated, recommended, inspired</a:t>
            </a:r>
          </a:p>
          <a:p>
            <a:r>
              <a:rPr lang="en-US" dirty="0"/>
              <a:t>	-This is also helpful for your CV </a:t>
            </a:r>
          </a:p>
          <a:p>
            <a:r>
              <a:rPr lang="en-US" dirty="0"/>
              <a:t>	-Do not use the same very over and over</a:t>
            </a:r>
          </a:p>
          <a:p>
            <a:r>
              <a:rPr lang="en-US" dirty="0"/>
              <a:t>	-Do not become a dictionary and use verbs the reader has never heard of </a:t>
            </a:r>
          </a:p>
          <a:p>
            <a:r>
              <a:rPr lang="en-US" dirty="0"/>
              <a:t>Have someone else read your letter of intent</a:t>
            </a:r>
          </a:p>
          <a:p>
            <a:r>
              <a:rPr lang="en-US" dirty="0"/>
              <a:t>	-Read it out loud </a:t>
            </a:r>
          </a:p>
          <a:p>
            <a:r>
              <a:rPr lang="en-US" dirty="0"/>
              <a:t>	-Do not finish it in one sitting </a:t>
            </a:r>
            <a:r>
              <a:rPr lang="en-US" dirty="0">
                <a:sym typeface="Wingdings" pitchFamily="2" charset="2"/>
              </a:rPr>
              <a:t> come back to it and another time and reread it </a:t>
            </a:r>
          </a:p>
          <a:p>
            <a:endParaRPr lang="en-US" dirty="0"/>
          </a:p>
        </p:txBody>
      </p:sp>
      <p:sp>
        <p:nvSpPr>
          <p:cNvPr id="4" name="Slide Number Placeholder 3"/>
          <p:cNvSpPr>
            <a:spLocks noGrp="1"/>
          </p:cNvSpPr>
          <p:nvPr>
            <p:ph type="sldNum" sz="quarter" idx="10"/>
          </p:nvPr>
        </p:nvSpPr>
        <p:spPr/>
        <p:txBody>
          <a:bodyPr/>
          <a:lstStyle/>
          <a:p>
            <a:fld id="{D9B9EED3-ABCE-024D-A8F1-DF21AEF191A7}" type="slidenum">
              <a:rPr lang="en-US" smtClean="0"/>
              <a:t>23</a:t>
            </a:fld>
            <a:endParaRPr lang="en-US"/>
          </a:p>
        </p:txBody>
      </p:sp>
    </p:spTree>
    <p:extLst>
      <p:ext uri="{BB962C8B-B14F-4D97-AF65-F5344CB8AC3E}">
        <p14:creationId xmlns:p14="http://schemas.microsoft.com/office/powerpoint/2010/main" val="1850694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24</a:t>
            </a:fld>
            <a:endParaRPr lang="en-US"/>
          </a:p>
        </p:txBody>
      </p:sp>
    </p:spTree>
    <p:extLst>
      <p:ext uri="{BB962C8B-B14F-4D97-AF65-F5344CB8AC3E}">
        <p14:creationId xmlns:p14="http://schemas.microsoft.com/office/powerpoint/2010/main" val="3183411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3</a:t>
            </a:fld>
            <a:endParaRPr lang="en-US"/>
          </a:p>
        </p:txBody>
      </p:sp>
    </p:spTree>
    <p:extLst>
      <p:ext uri="{BB962C8B-B14F-4D97-AF65-F5344CB8AC3E}">
        <p14:creationId xmlns:p14="http://schemas.microsoft.com/office/powerpoint/2010/main" val="85743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there may be numerous individuals who could write positive letters of recommendation for you, application instructions exist for a reason </a:t>
            </a:r>
          </a:p>
          <a:p>
            <a:r>
              <a:rPr lang="en-US" dirty="0"/>
              <a:t>The application review process is systematic for most programs, and the programs may not have a way to process or score the fourth or fifth letter of recommendation. </a:t>
            </a:r>
          </a:p>
          <a:p>
            <a:r>
              <a:rPr lang="en-US" dirty="0"/>
              <a:t>What you thought was going to make your application stronger may just be a point of confusion or frustration for the program decision makers, who are probably reviewing many other pages of many other applications. </a:t>
            </a:r>
          </a:p>
          <a:p>
            <a:endParaRPr lang="en-US" dirty="0"/>
          </a:p>
        </p:txBody>
      </p:sp>
      <p:sp>
        <p:nvSpPr>
          <p:cNvPr id="4" name="Slide Number Placeholder 3"/>
          <p:cNvSpPr>
            <a:spLocks noGrp="1"/>
          </p:cNvSpPr>
          <p:nvPr>
            <p:ph type="sldNum" sz="quarter" idx="10"/>
          </p:nvPr>
        </p:nvSpPr>
        <p:spPr/>
        <p:txBody>
          <a:bodyPr/>
          <a:lstStyle/>
          <a:p>
            <a:fld id="{95D4936E-002F-4C28-A0B2-3E660F81D933}" type="slidenum">
              <a:rPr lang="en-US" smtClean="0"/>
              <a:t>4</a:t>
            </a:fld>
            <a:endParaRPr lang="en-US"/>
          </a:p>
        </p:txBody>
      </p:sp>
    </p:spTree>
    <p:extLst>
      <p:ext uri="{BB962C8B-B14F-4D97-AF65-F5344CB8AC3E}">
        <p14:creationId xmlns:p14="http://schemas.microsoft.com/office/powerpoint/2010/main" val="367460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5</a:t>
            </a:fld>
            <a:endParaRPr lang="en-US"/>
          </a:p>
        </p:txBody>
      </p:sp>
    </p:spTree>
    <p:extLst>
      <p:ext uri="{BB962C8B-B14F-4D97-AF65-F5344CB8AC3E}">
        <p14:creationId xmlns:p14="http://schemas.microsoft.com/office/powerpoint/2010/main" val="304971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6</a:t>
            </a:fld>
            <a:endParaRPr lang="en-US"/>
          </a:p>
        </p:txBody>
      </p:sp>
    </p:spTree>
    <p:extLst>
      <p:ext uri="{BB962C8B-B14F-4D97-AF65-F5344CB8AC3E}">
        <p14:creationId xmlns:p14="http://schemas.microsoft.com/office/powerpoint/2010/main" val="3165514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7</a:t>
            </a:fld>
            <a:endParaRPr lang="en-US"/>
          </a:p>
        </p:txBody>
      </p:sp>
    </p:spTree>
    <p:extLst>
      <p:ext uri="{BB962C8B-B14F-4D97-AF65-F5344CB8AC3E}">
        <p14:creationId xmlns:p14="http://schemas.microsoft.com/office/powerpoint/2010/main" val="861428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Although titles hold significance with some program decision makers, </a:t>
            </a:r>
            <a:r>
              <a:rPr lang="en-US" u="sng" dirty="0"/>
              <a:t>most who review residency applications would rather read letters that add richer perspective </a:t>
            </a:r>
            <a:r>
              <a:rPr lang="en-US" dirty="0"/>
              <a:t>to your application as a whole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r>
              <a:rPr lang="en-US" dirty="0"/>
              <a:t>Application reviewers can read between the lines</a:t>
            </a:r>
          </a:p>
          <a:p>
            <a:endParaRPr lang="en-US" dirty="0"/>
          </a:p>
          <a:p>
            <a:r>
              <a:rPr lang="en-US" dirty="0"/>
              <a:t>It is abundantly apparent when a letter is written by someone who barely knows the candidate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endParaRPr lang="en-US" dirty="0"/>
          </a:p>
        </p:txBody>
      </p:sp>
      <p:sp>
        <p:nvSpPr>
          <p:cNvPr id="4" name="Slide Number Placeholder 3"/>
          <p:cNvSpPr>
            <a:spLocks noGrp="1"/>
          </p:cNvSpPr>
          <p:nvPr>
            <p:ph type="sldNum" sz="quarter" idx="10"/>
          </p:nvPr>
        </p:nvSpPr>
        <p:spPr/>
        <p:txBody>
          <a:bodyPr/>
          <a:lstStyle/>
          <a:p>
            <a:fld id="{95D4936E-002F-4C28-A0B2-3E660F81D933}" type="slidenum">
              <a:rPr lang="en-US" smtClean="0"/>
              <a:t>8</a:t>
            </a:fld>
            <a:endParaRPr lang="en-US"/>
          </a:p>
        </p:txBody>
      </p:sp>
    </p:spTree>
    <p:extLst>
      <p:ext uri="{BB962C8B-B14F-4D97-AF65-F5344CB8AC3E}">
        <p14:creationId xmlns:p14="http://schemas.microsoft.com/office/powerpoint/2010/main" val="109040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D4936E-002F-4C28-A0B2-3E660F81D933}" type="slidenum">
              <a:rPr lang="en-US" smtClean="0"/>
              <a:t>9</a:t>
            </a:fld>
            <a:endParaRPr lang="en-US"/>
          </a:p>
        </p:txBody>
      </p:sp>
    </p:spTree>
    <p:extLst>
      <p:ext uri="{BB962C8B-B14F-4D97-AF65-F5344CB8AC3E}">
        <p14:creationId xmlns:p14="http://schemas.microsoft.com/office/powerpoint/2010/main" val="29283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722F-118F-4431-918E-396DC4F9145A}"/>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02638A88-B56F-449F-A651-2E2E849E1B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4AA14-1E4F-4EC3-898D-6F1F75BB7E5A}"/>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5" name="Footer Placeholder 4">
            <a:extLst>
              <a:ext uri="{FF2B5EF4-FFF2-40B4-BE49-F238E27FC236}">
                <a16:creationId xmlns:a16="http://schemas.microsoft.com/office/drawing/2014/main" id="{2ACAAC77-04ED-49D4-BCA2-9DEC24AA49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2BF6E7-85DC-4498-BFAD-1A09D575675A}"/>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6181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2920-4775-412C-A2D2-A7966FB8EB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686B1E-8B59-4D88-AC1C-8FBFBAC2B0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6A1790-F1A5-4627-9B3B-01301501C559}"/>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5" name="Footer Placeholder 4">
            <a:extLst>
              <a:ext uri="{FF2B5EF4-FFF2-40B4-BE49-F238E27FC236}">
                <a16:creationId xmlns:a16="http://schemas.microsoft.com/office/drawing/2014/main" id="{E8C75908-AFF0-4299-8B19-10CFD8C24C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F9C5B-03E9-4F93-A07E-034026622785}"/>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83371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70B8BD-019D-4520-ABA6-DC0AC56F87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1DCB7E-9B27-4F3B-B30F-20126AA4A5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3F751C-96BA-4BA0-BB77-C2D9DE504047}"/>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5" name="Footer Placeholder 4">
            <a:extLst>
              <a:ext uri="{FF2B5EF4-FFF2-40B4-BE49-F238E27FC236}">
                <a16:creationId xmlns:a16="http://schemas.microsoft.com/office/drawing/2014/main" id="{8313F8C2-1658-4CA4-A95D-A7F659C06F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33645A-28CC-4E18-B249-A502BD1A9A5B}"/>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289042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C28C-D6AC-415A-A68B-190A82AADF92}"/>
              </a:ext>
            </a:extLst>
          </p:cNvPr>
          <p:cNvSpPr>
            <a:spLocks noGrp="1"/>
          </p:cNvSpPr>
          <p:nvPr>
            <p:ph type="title"/>
          </p:nvPr>
        </p:nvSpPr>
        <p:spPr>
          <a:xfrm>
            <a:off x="838200" y="142497"/>
            <a:ext cx="10515600" cy="1325563"/>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a:extLst>
              <a:ext uri="{FF2B5EF4-FFF2-40B4-BE49-F238E27FC236}">
                <a16:creationId xmlns:a16="http://schemas.microsoft.com/office/drawing/2014/main" id="{07937BDA-3F1F-46B2-9745-3C6F83CD9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708B4-C357-4136-AD5F-A85C062C723F}"/>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5" name="Footer Placeholder 4">
            <a:extLst>
              <a:ext uri="{FF2B5EF4-FFF2-40B4-BE49-F238E27FC236}">
                <a16:creationId xmlns:a16="http://schemas.microsoft.com/office/drawing/2014/main" id="{2696BFA9-FB42-42F9-8BB3-EB96204A90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7AAE48-03C0-4B19-911F-77FCDEF36C63}"/>
              </a:ext>
            </a:extLst>
          </p:cNvPr>
          <p:cNvSpPr>
            <a:spLocks noGrp="1"/>
          </p:cNvSpPr>
          <p:nvPr>
            <p:ph type="sldNum" sz="quarter" idx="12"/>
          </p:nvPr>
        </p:nvSpPr>
        <p:spPr/>
        <p:txBody>
          <a:bodyPr/>
          <a:lstStyle/>
          <a:p>
            <a:fld id="{CA172C4B-2D37-4239-B3CB-D3FD648102C6}" type="slidenum">
              <a:rPr lang="en-US" smtClean="0"/>
              <a:t>‹#›</a:t>
            </a:fld>
            <a:endParaRPr lang="en-US" dirty="0"/>
          </a:p>
        </p:txBody>
      </p:sp>
      <p:sp>
        <p:nvSpPr>
          <p:cNvPr id="7" name="Rectangle 6"/>
          <p:cNvSpPr/>
          <p:nvPr userDrawn="1"/>
        </p:nvSpPr>
        <p:spPr>
          <a:xfrm>
            <a:off x="0" y="1319920"/>
            <a:ext cx="4420925" cy="270345"/>
          </a:xfrm>
          <a:prstGeom prst="rect">
            <a:avLst/>
          </a:prstGeom>
          <a:solidFill>
            <a:schemeClr val="tx1">
              <a:lumMod val="50000"/>
              <a:lumOff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4420925" y="1319919"/>
            <a:ext cx="4420925" cy="27034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7771075" y="1319920"/>
            <a:ext cx="4420925" cy="27034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89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E9957-101D-405B-BC67-01700ACFC6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BCAAF1-A09E-42DA-B24D-E07A339D70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9620B0-8AEF-4CAF-923F-834329F67F4C}"/>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5" name="Footer Placeholder 4">
            <a:extLst>
              <a:ext uri="{FF2B5EF4-FFF2-40B4-BE49-F238E27FC236}">
                <a16:creationId xmlns:a16="http://schemas.microsoft.com/office/drawing/2014/main" id="{6312607C-9A79-4A35-AF6A-00328B5003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6F43EF-FBC8-4848-8412-92699DF36DD0}"/>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298938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8720-2684-400C-9BB3-FF58052358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52B632-64D5-4837-A81B-8B9FA6B91C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45D5E2-51C3-4DE7-8629-48C3613BF1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1126C5-0B7E-4241-B733-31AE45F1E0E4}"/>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6" name="Footer Placeholder 5">
            <a:extLst>
              <a:ext uri="{FF2B5EF4-FFF2-40B4-BE49-F238E27FC236}">
                <a16:creationId xmlns:a16="http://schemas.microsoft.com/office/drawing/2014/main" id="{2AC47DE0-3E28-4DBC-9157-CC2630F616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FA9426-F453-4699-9885-5D5CD402FA3A}"/>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121942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4696-568E-4387-8B27-3DB83EABC8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714F25-081A-4200-BC48-7F0760881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2FC04E-5EA3-40BD-9F3C-14F68DA1AA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3C7390-144A-4450-BA97-F1F998CCF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3CD470-8869-4D80-87EC-A4BB836D1A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4CCDCD-D263-4C13-A16E-088BCAF08645}"/>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8" name="Footer Placeholder 7">
            <a:extLst>
              <a:ext uri="{FF2B5EF4-FFF2-40B4-BE49-F238E27FC236}">
                <a16:creationId xmlns:a16="http://schemas.microsoft.com/office/drawing/2014/main" id="{4E572E09-ECDB-404C-B15A-DE4712133E8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3C0C57F-BEB3-4A61-9F0C-29B08ED2A5A4}"/>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2481238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6982-726D-449F-B0AD-A973C9FCA5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9F18C5-35F6-433E-8820-B6B3F6895694}"/>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4" name="Footer Placeholder 3">
            <a:extLst>
              <a:ext uri="{FF2B5EF4-FFF2-40B4-BE49-F238E27FC236}">
                <a16:creationId xmlns:a16="http://schemas.microsoft.com/office/drawing/2014/main" id="{0CABAD70-754C-483D-920D-7263E4BAAB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6EE1286-20FA-4A55-8296-A99A2DEF855A}"/>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1440586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4A6265-6A69-413A-98CE-F188080F17F5}"/>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3" name="Footer Placeholder 2">
            <a:extLst>
              <a:ext uri="{FF2B5EF4-FFF2-40B4-BE49-F238E27FC236}">
                <a16:creationId xmlns:a16="http://schemas.microsoft.com/office/drawing/2014/main" id="{F77EAD26-C5B7-4C08-BBD3-F2036D9FDE3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F7257F0-25EA-4E1D-9366-7B7490EBAB0D}"/>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157660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E87C2-821F-453C-8731-195B18B67F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24985C-C29C-4C4E-A101-7405BB971C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7E048E-878F-4BB4-B4A7-D0258B887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D363AA-55E8-4294-A545-901211AFA56B}"/>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6" name="Footer Placeholder 5">
            <a:extLst>
              <a:ext uri="{FF2B5EF4-FFF2-40B4-BE49-F238E27FC236}">
                <a16:creationId xmlns:a16="http://schemas.microsoft.com/office/drawing/2014/main" id="{CDAA435D-5B00-4E3B-B777-6A4ABD2FDA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EFFE76-4259-448D-AD2A-5D4BEA0996E1}"/>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412132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27B7-40BE-41F0-B6FA-5F461BD6B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3121F-4258-44C1-B646-C07143A901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EB7147A-89A1-4958-A228-27875C75D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A0B47-1F26-417C-955A-8FA5E46722B7}"/>
              </a:ext>
            </a:extLst>
          </p:cNvPr>
          <p:cNvSpPr>
            <a:spLocks noGrp="1"/>
          </p:cNvSpPr>
          <p:nvPr>
            <p:ph type="dt" sz="half" idx="10"/>
          </p:nvPr>
        </p:nvSpPr>
        <p:spPr/>
        <p:txBody>
          <a:bodyPr/>
          <a:lstStyle/>
          <a:p>
            <a:fld id="{D0A8F28C-CF0C-4737-AFE9-08B0280C0694}" type="datetimeFigureOut">
              <a:rPr lang="en-US" smtClean="0"/>
              <a:t>11/9/2019</a:t>
            </a:fld>
            <a:endParaRPr lang="en-US" dirty="0"/>
          </a:p>
        </p:txBody>
      </p:sp>
      <p:sp>
        <p:nvSpPr>
          <p:cNvPr id="6" name="Footer Placeholder 5">
            <a:extLst>
              <a:ext uri="{FF2B5EF4-FFF2-40B4-BE49-F238E27FC236}">
                <a16:creationId xmlns:a16="http://schemas.microsoft.com/office/drawing/2014/main" id="{02859000-2D6D-463C-9458-7D93D8103C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77C137-D146-4FF0-8F17-33E99071C726}"/>
              </a:ext>
            </a:extLst>
          </p:cNvPr>
          <p:cNvSpPr>
            <a:spLocks noGrp="1"/>
          </p:cNvSpPr>
          <p:nvPr>
            <p:ph type="sldNum" sz="quarter" idx="12"/>
          </p:nvPr>
        </p:nvSpPr>
        <p:spPr/>
        <p:txBody>
          <a:bodyPr/>
          <a:lstStyle/>
          <a:p>
            <a:fld id="{CA172C4B-2D37-4239-B3CB-D3FD648102C6}" type="slidenum">
              <a:rPr lang="en-US" smtClean="0"/>
              <a:t>‹#›</a:t>
            </a:fld>
            <a:endParaRPr lang="en-US" dirty="0"/>
          </a:p>
        </p:txBody>
      </p:sp>
    </p:spTree>
    <p:extLst>
      <p:ext uri="{BB962C8B-B14F-4D97-AF65-F5344CB8AC3E}">
        <p14:creationId xmlns:p14="http://schemas.microsoft.com/office/powerpoint/2010/main" val="145955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9EF867-3D22-4089-B1A1-7B6E30D8A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A7FF04-2709-4A2A-B324-32975E7FDA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0DAC96-E7F3-447E-9CF6-6E578299D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8F28C-CF0C-4737-AFE9-08B0280C0694}" type="datetimeFigureOut">
              <a:rPr lang="en-US" smtClean="0"/>
              <a:t>11/9/2019</a:t>
            </a:fld>
            <a:endParaRPr lang="en-US" dirty="0"/>
          </a:p>
        </p:txBody>
      </p:sp>
      <p:sp>
        <p:nvSpPr>
          <p:cNvPr id="5" name="Footer Placeholder 4">
            <a:extLst>
              <a:ext uri="{FF2B5EF4-FFF2-40B4-BE49-F238E27FC236}">
                <a16:creationId xmlns:a16="http://schemas.microsoft.com/office/drawing/2014/main" id="{DE4E3687-E9A7-4FCD-A621-076FA7F95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53167B-1978-4ACF-A80E-FABE9F193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72C4B-2D37-4239-B3CB-D3FD648102C6}" type="slidenum">
              <a:rPr lang="en-US" smtClean="0"/>
              <a:t>‹#›</a:t>
            </a:fld>
            <a:endParaRPr lang="en-US" dirty="0"/>
          </a:p>
        </p:txBody>
      </p:sp>
    </p:spTree>
    <p:extLst>
      <p:ext uri="{BB962C8B-B14F-4D97-AF65-F5344CB8AC3E}">
        <p14:creationId xmlns:p14="http://schemas.microsoft.com/office/powerpoint/2010/main" val="2647078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diagramQuickStyle" Target="../diagrams/quickStyle3.xml"/><Relationship Id="rId18" Type="http://schemas.openxmlformats.org/officeDocument/2006/relationships/image" Target="../media/image22.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Layout" Target="../diagrams/layout3.xml"/><Relationship Id="rId17" Type="http://schemas.openxmlformats.org/officeDocument/2006/relationships/image" Target="../media/image21.png"/><Relationship Id="rId2" Type="http://schemas.openxmlformats.org/officeDocument/2006/relationships/notesSlide" Target="../notesSlides/notesSlide15.xml"/><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Data" Target="../diagrams/data3.xml"/><Relationship Id="rId5" Type="http://schemas.openxmlformats.org/officeDocument/2006/relationships/diagramQuickStyle" Target="../diagrams/quickStyle2.xml"/><Relationship Id="rId15" Type="http://schemas.microsoft.com/office/2007/relationships/diagramDrawing" Target="../diagrams/drawing3.xml"/><Relationship Id="rId10" Type="http://schemas.openxmlformats.org/officeDocument/2006/relationships/image" Target="../media/image19.png"/><Relationship Id="rId19" Type="http://schemas.openxmlformats.org/officeDocument/2006/relationships/image" Target="../media/image23.png"/><Relationship Id="rId4" Type="http://schemas.openxmlformats.org/officeDocument/2006/relationships/diagramLayout" Target="../diagrams/layout2.xml"/><Relationship Id="rId9" Type="http://schemas.openxmlformats.org/officeDocument/2006/relationships/image" Target="../media/image18.png"/><Relationship Id="rId14" Type="http://schemas.openxmlformats.org/officeDocument/2006/relationships/diagramColors" Target="../diagrams/colors3.xml"/></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0.png"/><Relationship Id="rId7" Type="http://schemas.openxmlformats.org/officeDocument/2006/relationships/diagramColors" Target="../diagrams/colors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25.png"/></Relationships>
</file>

<file path=ppt/slides/_rels/slide1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6.png"/><Relationship Id="rId7"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1.png"/><Relationship Id="rId4" Type="http://schemas.openxmlformats.org/officeDocument/2006/relationships/image" Target="../media/image27.png"/><Relationship Id="rId9" Type="http://schemas.openxmlformats.org/officeDocument/2006/relationships/image" Target="../media/image31.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www.ashp.org/Professional-Development/Residency-Information/Student-Residency-Guide" TargetMode="External"/><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F0E0-3C46-4841-9F44-A6CA648D3335}"/>
              </a:ext>
            </a:extLst>
          </p:cNvPr>
          <p:cNvSpPr>
            <a:spLocks noGrp="1"/>
          </p:cNvSpPr>
          <p:nvPr>
            <p:ph type="ctrTitle"/>
          </p:nvPr>
        </p:nvSpPr>
        <p:spPr/>
        <p:txBody>
          <a:bodyPr/>
          <a:lstStyle/>
          <a:p>
            <a:r>
              <a:rPr lang="en-US" dirty="0"/>
              <a:t>Choosing References</a:t>
            </a:r>
          </a:p>
        </p:txBody>
      </p:sp>
      <p:sp>
        <p:nvSpPr>
          <p:cNvPr id="4" name="Title 1">
            <a:extLst>
              <a:ext uri="{FF2B5EF4-FFF2-40B4-BE49-F238E27FC236}">
                <a16:creationId xmlns:a16="http://schemas.microsoft.com/office/drawing/2014/main" id="{5CBA64BA-79FF-3C4D-8FD6-E04646B03E1F}"/>
              </a:ext>
            </a:extLst>
          </p:cNvPr>
          <p:cNvSpPr txBox="1">
            <a:spLocks/>
          </p:cNvSpPr>
          <p:nvPr/>
        </p:nvSpPr>
        <p:spPr>
          <a:xfrm>
            <a:off x="1524000" y="1386116"/>
            <a:ext cx="9144000" cy="1717551"/>
          </a:xfrm>
          <a:prstGeom prst="rect">
            <a:avLst/>
          </a:prstGeom>
          <a:solidFill>
            <a:schemeClr val="bg1">
              <a:lumMod val="85000"/>
            </a:schemeClr>
          </a:solidFill>
        </p:spPr>
        <p:txBody>
          <a:bodyPr vert="horz" lIns="91440" tIns="45720" rIns="91440" bIns="45720" rtlCol="0" anchor="ctr">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b="1" cap="small" dirty="0">
                <a:effectLst>
                  <a:outerShdw blurRad="38100" dist="38100" dir="2700000" algn="tl">
                    <a:srgbClr val="000000">
                      <a:alpha val="43137"/>
                    </a:srgbClr>
                  </a:outerShdw>
                </a:effectLst>
              </a:rPr>
              <a:t>Choosing Your References &amp;</a:t>
            </a:r>
          </a:p>
          <a:p>
            <a:r>
              <a:rPr lang="en-US" sz="7200" b="1" cap="small" dirty="0">
                <a:effectLst>
                  <a:outerShdw blurRad="38100" dist="38100" dir="2700000" algn="tl">
                    <a:srgbClr val="000000">
                      <a:alpha val="43137"/>
                    </a:srgbClr>
                  </a:outerShdw>
                </a:effectLst>
              </a:rPr>
              <a:t>Letters of Intent</a:t>
            </a:r>
          </a:p>
        </p:txBody>
      </p:sp>
      <p:sp>
        <p:nvSpPr>
          <p:cNvPr id="5" name="Title 1">
            <a:extLst>
              <a:ext uri="{FF2B5EF4-FFF2-40B4-BE49-F238E27FC236}">
                <a16:creationId xmlns:a16="http://schemas.microsoft.com/office/drawing/2014/main" id="{5CBA64BA-79FF-3C4D-8FD6-E04646B03E1F}"/>
              </a:ext>
            </a:extLst>
          </p:cNvPr>
          <p:cNvSpPr txBox="1">
            <a:spLocks/>
          </p:cNvSpPr>
          <p:nvPr/>
        </p:nvSpPr>
        <p:spPr>
          <a:xfrm>
            <a:off x="1524000" y="3103667"/>
            <a:ext cx="9144000" cy="439616"/>
          </a:xfrm>
          <a:prstGeom prst="rect">
            <a:avLst/>
          </a:prstGeom>
          <a:solidFill>
            <a:srgbClr val="C00000"/>
          </a:solidFill>
        </p:spPr>
        <p:txBody>
          <a:bodyPr vert="horz" lIns="91440" tIns="45720" rIns="91440" bIns="45720" rtlCol="0" anchor="ctr">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chemeClr val="bg1"/>
              </a:solidFill>
              <a:effectLst>
                <a:outerShdw blurRad="38100" dist="38100" dir="2700000" algn="tl">
                  <a:srgbClr val="000000">
                    <a:alpha val="43137"/>
                  </a:srgbClr>
                </a:outerShdw>
              </a:effectLst>
            </a:endParaRPr>
          </a:p>
        </p:txBody>
      </p:sp>
      <p:sp>
        <p:nvSpPr>
          <p:cNvPr id="6" name="Title 1">
            <a:extLst>
              <a:ext uri="{FF2B5EF4-FFF2-40B4-BE49-F238E27FC236}">
                <a16:creationId xmlns:a16="http://schemas.microsoft.com/office/drawing/2014/main" id="{5CBA64BA-79FF-3C4D-8FD6-E04646B03E1F}"/>
              </a:ext>
            </a:extLst>
          </p:cNvPr>
          <p:cNvSpPr txBox="1">
            <a:spLocks/>
          </p:cNvSpPr>
          <p:nvPr/>
        </p:nvSpPr>
        <p:spPr>
          <a:xfrm>
            <a:off x="1524000" y="946500"/>
            <a:ext cx="9120554" cy="439616"/>
          </a:xfrm>
          <a:prstGeom prst="rect">
            <a:avLst/>
          </a:prstGeom>
          <a:solidFill>
            <a:srgbClr val="C00000"/>
          </a:solidFill>
        </p:spPr>
        <p:txBody>
          <a:bodyPr vert="horz" lIns="91440" tIns="45720" rIns="91440" bIns="45720" rtlCol="0" anchor="ctr">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chemeClr val="bg1"/>
              </a:solidFill>
              <a:effectLst>
                <a:outerShdw blurRad="38100" dist="38100" dir="2700000" algn="tl">
                  <a:srgbClr val="000000">
                    <a:alpha val="43137"/>
                  </a:srgbClr>
                </a:outerShdw>
              </a:effectLst>
            </a:endParaRPr>
          </a:p>
        </p:txBody>
      </p:sp>
      <p:sp>
        <p:nvSpPr>
          <p:cNvPr id="7" name="Subtitle 2">
            <a:extLst>
              <a:ext uri="{FF2B5EF4-FFF2-40B4-BE49-F238E27FC236}">
                <a16:creationId xmlns:a16="http://schemas.microsoft.com/office/drawing/2014/main" id="{C30F15CA-A6A1-344C-A433-CAFCCA6ED32F}"/>
              </a:ext>
            </a:extLst>
          </p:cNvPr>
          <p:cNvSpPr txBox="1">
            <a:spLocks/>
          </p:cNvSpPr>
          <p:nvPr/>
        </p:nvSpPr>
        <p:spPr>
          <a:xfrm>
            <a:off x="1524000" y="3625585"/>
            <a:ext cx="9144000" cy="294603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50000"/>
              </a:lnSpc>
              <a:spcBef>
                <a:spcPct val="50000"/>
              </a:spcBef>
              <a:defRPr/>
            </a:pPr>
            <a:endParaRPr lang="en-US" altLang="en-US" b="1" dirty="0">
              <a:effectLst>
                <a:outerShdw blurRad="38100" dist="38100" dir="2700000" algn="tl">
                  <a:srgbClr val="000000">
                    <a:alpha val="43137"/>
                  </a:srgbClr>
                </a:outerShdw>
              </a:effectLst>
              <a:ea typeface="ＭＳ Ｐゴシック" charset="-128"/>
            </a:endParaRPr>
          </a:p>
          <a:p>
            <a:pPr>
              <a:lnSpc>
                <a:spcPct val="50000"/>
              </a:lnSpc>
              <a:spcBef>
                <a:spcPct val="50000"/>
              </a:spcBef>
              <a:defRPr/>
            </a:pPr>
            <a:r>
              <a:rPr lang="en-US" altLang="en-US" b="1" dirty="0">
                <a:effectLst>
                  <a:outerShdw blurRad="38100" dist="38100" dir="2700000" algn="tl">
                    <a:srgbClr val="000000">
                      <a:alpha val="43137"/>
                    </a:srgbClr>
                  </a:outerShdw>
                </a:effectLst>
                <a:ea typeface="ＭＳ Ｐゴシック" charset="-128"/>
              </a:rPr>
              <a:t>Adam Gregg, </a:t>
            </a:r>
            <a:r>
              <a:rPr lang="en-US" altLang="en-US" b="1" dirty="0" err="1">
                <a:effectLst>
                  <a:outerShdw blurRad="38100" dist="38100" dir="2700000" algn="tl">
                    <a:srgbClr val="000000">
                      <a:alpha val="43137"/>
                    </a:srgbClr>
                  </a:outerShdw>
                </a:effectLst>
                <a:ea typeface="ＭＳ Ｐゴシック" charset="-128"/>
              </a:rPr>
              <a:t>PharmD</a:t>
            </a:r>
            <a:r>
              <a:rPr lang="en-US" altLang="en-US" b="1" dirty="0">
                <a:effectLst>
                  <a:outerShdw blurRad="38100" dist="38100" dir="2700000" algn="tl">
                    <a:srgbClr val="000000">
                      <a:alpha val="43137"/>
                    </a:srgbClr>
                  </a:outerShdw>
                </a:effectLst>
                <a:ea typeface="ＭＳ Ｐゴシック" charset="-128"/>
              </a:rPr>
              <a:t>, BCPS</a:t>
            </a:r>
          </a:p>
          <a:p>
            <a:pPr>
              <a:lnSpc>
                <a:spcPct val="50000"/>
              </a:lnSpc>
              <a:spcBef>
                <a:spcPct val="50000"/>
              </a:spcBef>
              <a:defRPr/>
            </a:pPr>
            <a:r>
              <a:rPr lang="en-US" altLang="en-US" dirty="0"/>
              <a:t>Clinical Education and Development Coordinator </a:t>
            </a:r>
          </a:p>
          <a:p>
            <a:pPr>
              <a:lnSpc>
                <a:spcPct val="50000"/>
              </a:lnSpc>
              <a:spcBef>
                <a:spcPct val="50000"/>
              </a:spcBef>
              <a:defRPr/>
            </a:pPr>
            <a:r>
              <a:rPr lang="en-US" altLang="en-US" dirty="0"/>
              <a:t>PGY1 Pharmacy Residency Program Director</a:t>
            </a:r>
          </a:p>
          <a:p>
            <a:pPr>
              <a:lnSpc>
                <a:spcPct val="50000"/>
              </a:lnSpc>
              <a:spcBef>
                <a:spcPct val="50000"/>
              </a:spcBef>
              <a:defRPr/>
            </a:pPr>
            <a:r>
              <a:rPr lang="en-US" altLang="en-US" dirty="0" err="1"/>
              <a:t>Gundersen</a:t>
            </a:r>
            <a:r>
              <a:rPr lang="en-US" altLang="en-US" dirty="0"/>
              <a:t> Health System, La Crosse, Wisconsin</a:t>
            </a:r>
          </a:p>
          <a:p>
            <a:pPr>
              <a:lnSpc>
                <a:spcPct val="50000"/>
              </a:lnSpc>
              <a:spcBef>
                <a:spcPct val="50000"/>
              </a:spcBef>
              <a:defRPr/>
            </a:pPr>
            <a:endParaRPr lang="en-US" altLang="en-US" b="1" dirty="0">
              <a:effectLst>
                <a:outerShdw blurRad="38100" dist="38100" dir="2700000" algn="tl">
                  <a:srgbClr val="000000">
                    <a:alpha val="43137"/>
                  </a:srgbClr>
                </a:outerShdw>
              </a:effectLst>
              <a:ea typeface="ＭＳ Ｐゴシック" charset="-128"/>
            </a:endParaRPr>
          </a:p>
          <a:p>
            <a:pPr>
              <a:lnSpc>
                <a:spcPct val="50000"/>
              </a:lnSpc>
              <a:spcBef>
                <a:spcPct val="50000"/>
              </a:spcBef>
              <a:defRPr/>
            </a:pPr>
            <a:r>
              <a:rPr lang="en-US" altLang="en-US" b="1" dirty="0">
                <a:effectLst>
                  <a:outerShdw blurRad="38100" dist="38100" dir="2700000" algn="tl">
                    <a:srgbClr val="000000">
                      <a:alpha val="43137"/>
                    </a:srgbClr>
                  </a:outerShdw>
                </a:effectLst>
                <a:ea typeface="ＭＳ Ｐゴシック" charset="-128"/>
              </a:rPr>
              <a:t>Deanna McDanel, </a:t>
            </a:r>
            <a:r>
              <a:rPr lang="en-US" altLang="en-US" b="1" dirty="0" err="1">
                <a:effectLst>
                  <a:outerShdw blurRad="38100" dist="38100" dir="2700000" algn="tl">
                    <a:srgbClr val="000000">
                      <a:alpha val="43137"/>
                    </a:srgbClr>
                  </a:outerShdw>
                </a:effectLst>
                <a:ea typeface="ＭＳ Ｐゴシック" charset="-128"/>
              </a:rPr>
              <a:t>PharmD</a:t>
            </a:r>
            <a:r>
              <a:rPr lang="en-US" altLang="en-US" b="1" dirty="0">
                <a:effectLst>
                  <a:outerShdw blurRad="38100" dist="38100" dir="2700000" algn="tl">
                    <a:srgbClr val="000000">
                      <a:alpha val="43137"/>
                    </a:srgbClr>
                  </a:outerShdw>
                </a:effectLst>
                <a:ea typeface="ＭＳ Ｐゴシック" charset="-128"/>
              </a:rPr>
              <a:t>, BCPS, BCACP</a:t>
            </a:r>
          </a:p>
          <a:p>
            <a:pPr>
              <a:lnSpc>
                <a:spcPct val="50000"/>
              </a:lnSpc>
              <a:spcBef>
                <a:spcPct val="50000"/>
              </a:spcBef>
              <a:defRPr/>
            </a:pPr>
            <a:r>
              <a:rPr lang="en-US" altLang="en-US" dirty="0">
                <a:ea typeface="ＭＳ Ｐゴシック" charset="-128"/>
              </a:rPr>
              <a:t>Clinical Pharmacy Specialist, Ambulatory Care; Clinical Associate Professor</a:t>
            </a:r>
          </a:p>
          <a:p>
            <a:pPr>
              <a:lnSpc>
                <a:spcPct val="50000"/>
              </a:lnSpc>
              <a:spcBef>
                <a:spcPct val="50000"/>
              </a:spcBef>
              <a:defRPr/>
            </a:pPr>
            <a:r>
              <a:rPr lang="en-US" altLang="en-US" dirty="0">
                <a:ea typeface="ＭＳ Ｐゴシック" charset="-128"/>
              </a:rPr>
              <a:t>PGY2 Ambulatory Care Pharmacy Residency Director</a:t>
            </a:r>
          </a:p>
          <a:p>
            <a:pPr>
              <a:lnSpc>
                <a:spcPct val="50000"/>
              </a:lnSpc>
              <a:spcBef>
                <a:spcPct val="50000"/>
              </a:spcBef>
              <a:defRPr/>
            </a:pPr>
            <a:r>
              <a:rPr lang="en-US" altLang="en-US" dirty="0">
                <a:ea typeface="ＭＳ Ｐゴシック" charset="-128"/>
              </a:rPr>
              <a:t>University of Iowa, Iowa City, Iowa</a:t>
            </a:r>
          </a:p>
          <a:p>
            <a:pPr>
              <a:lnSpc>
                <a:spcPct val="50000"/>
              </a:lnSpc>
              <a:spcBef>
                <a:spcPct val="50000"/>
              </a:spcBef>
              <a:defRPr/>
            </a:pPr>
            <a:endParaRPr lang="en-US" altLang="en-US" dirty="0">
              <a:ea typeface="ＭＳ Ｐゴシック" charset="-128"/>
            </a:endParaRPr>
          </a:p>
          <a:p>
            <a:pPr>
              <a:lnSpc>
                <a:spcPct val="50000"/>
              </a:lnSpc>
              <a:spcBef>
                <a:spcPct val="50000"/>
              </a:spcBef>
              <a:defRPr/>
            </a:pPr>
            <a:r>
              <a:rPr lang="en-US" altLang="en-US" dirty="0">
                <a:ea typeface="ＭＳ Ｐゴシック" charset="-128"/>
              </a:rPr>
              <a:t>November 2, 2019 </a:t>
            </a:r>
          </a:p>
          <a:p>
            <a:endParaRPr lang="en-US" dirty="0"/>
          </a:p>
        </p:txBody>
      </p:sp>
    </p:spTree>
    <p:extLst>
      <p:ext uri="{BB962C8B-B14F-4D97-AF65-F5344CB8AC3E}">
        <p14:creationId xmlns:p14="http://schemas.microsoft.com/office/powerpoint/2010/main" val="309960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76D6-7E86-4DF5-91FE-DA202D69BB5F}"/>
              </a:ext>
            </a:extLst>
          </p:cNvPr>
          <p:cNvSpPr>
            <a:spLocks noGrp="1"/>
          </p:cNvSpPr>
          <p:nvPr>
            <p:ph type="title"/>
          </p:nvPr>
        </p:nvSpPr>
        <p:spPr/>
        <p:txBody>
          <a:bodyPr/>
          <a:lstStyle/>
          <a:p>
            <a:r>
              <a:rPr lang="en-US" dirty="0"/>
              <a:t>Steps for the Best Outcome</a:t>
            </a:r>
          </a:p>
        </p:txBody>
      </p:sp>
      <p:sp>
        <p:nvSpPr>
          <p:cNvPr id="3" name="Content Placeholder 2">
            <a:extLst>
              <a:ext uri="{FF2B5EF4-FFF2-40B4-BE49-F238E27FC236}">
                <a16:creationId xmlns:a16="http://schemas.microsoft.com/office/drawing/2014/main" id="{F7FAFB33-9078-4C51-80D0-E7AB2081E4C9}"/>
              </a:ext>
            </a:extLst>
          </p:cNvPr>
          <p:cNvSpPr>
            <a:spLocks noGrp="1"/>
          </p:cNvSpPr>
          <p:nvPr>
            <p:ph idx="1"/>
          </p:nvPr>
        </p:nvSpPr>
        <p:spPr>
          <a:xfrm>
            <a:off x="3234906" y="1825625"/>
            <a:ext cx="8118894" cy="4351338"/>
          </a:xfrm>
          <a:ln w="38100">
            <a:solidFill>
              <a:srgbClr val="C00000"/>
            </a:solidFill>
          </a:ln>
        </p:spPr>
        <p:txBody>
          <a:bodyPr anchor="ctr">
            <a:normAutofit fontScale="92500" lnSpcReduction="10000"/>
          </a:bodyPr>
          <a:lstStyle/>
          <a:p>
            <a:r>
              <a:rPr lang="en-US" dirty="0"/>
              <a:t>Be courteous: ask your references </a:t>
            </a:r>
            <a:r>
              <a:rPr lang="en-US" b="1" u="sng" dirty="0"/>
              <a:t>before</a:t>
            </a:r>
            <a:r>
              <a:rPr lang="en-US" dirty="0"/>
              <a:t> you list them</a:t>
            </a:r>
          </a:p>
          <a:p>
            <a:pPr marL="0" indent="0">
              <a:buNone/>
            </a:pPr>
            <a:endParaRPr lang="en-US" sz="1000" dirty="0"/>
          </a:p>
          <a:p>
            <a:r>
              <a:rPr lang="en-US" dirty="0"/>
              <a:t>Inform chosen references about the program(s) to which you’ve applied</a:t>
            </a:r>
          </a:p>
          <a:p>
            <a:endParaRPr lang="en-US" sz="500" dirty="0"/>
          </a:p>
          <a:p>
            <a:r>
              <a:rPr lang="en-US" u="sng" dirty="0"/>
              <a:t>Provide details </a:t>
            </a:r>
            <a:r>
              <a:rPr lang="en-US" dirty="0"/>
              <a:t>of what you like about the programs and how those programs help achieve your career goals</a:t>
            </a:r>
          </a:p>
          <a:p>
            <a:endParaRPr lang="en-US" sz="300" dirty="0"/>
          </a:p>
          <a:p>
            <a:r>
              <a:rPr lang="en-US" dirty="0"/>
              <a:t>Ask if they can provide a </a:t>
            </a:r>
            <a:r>
              <a:rPr lang="en-US" u="sng" dirty="0"/>
              <a:t>positive recommendation</a:t>
            </a:r>
            <a:r>
              <a:rPr lang="en-US" dirty="0"/>
              <a:t> </a:t>
            </a:r>
            <a:r>
              <a:rPr lang="en-US" dirty="0">
                <a:solidFill>
                  <a:srgbClr val="FF0000"/>
                </a:solidFill>
              </a:rPr>
              <a:t>by the deadline </a:t>
            </a:r>
          </a:p>
          <a:p>
            <a:endParaRPr lang="en-US" sz="1100" dirty="0">
              <a:solidFill>
                <a:srgbClr val="FF0000"/>
              </a:solidFill>
            </a:endParaRPr>
          </a:p>
          <a:p>
            <a:r>
              <a:rPr lang="en-US" dirty="0"/>
              <a:t>Thank your reference writers and keep the in the loop as you navigate the interview/match process</a:t>
            </a:r>
          </a:p>
        </p:txBody>
      </p:sp>
      <p:pic>
        <p:nvPicPr>
          <p:cNvPr id="4098" name="Picture 2" descr="C:\Users\mcdaneld\Downloads\checklist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394" y="2579298"/>
            <a:ext cx="2800322" cy="2800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987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B8F8-1CB6-441F-A650-C69DE8F0394A}"/>
              </a:ext>
            </a:extLst>
          </p:cNvPr>
          <p:cNvSpPr>
            <a:spLocks noGrp="1"/>
          </p:cNvSpPr>
          <p:nvPr>
            <p:ph type="title"/>
          </p:nvPr>
        </p:nvSpPr>
        <p:spPr/>
        <p:txBody>
          <a:bodyPr/>
          <a:lstStyle/>
          <a:p>
            <a:r>
              <a:rPr lang="en-US" dirty="0"/>
              <a:t>Additional Keys to Success</a:t>
            </a:r>
          </a:p>
        </p:txBody>
      </p:sp>
      <p:sp>
        <p:nvSpPr>
          <p:cNvPr id="3" name="Content Placeholder 2">
            <a:extLst>
              <a:ext uri="{FF2B5EF4-FFF2-40B4-BE49-F238E27FC236}">
                <a16:creationId xmlns:a16="http://schemas.microsoft.com/office/drawing/2014/main" id="{0B54C46F-549F-4AAE-911A-0D60B96C39ED}"/>
              </a:ext>
            </a:extLst>
          </p:cNvPr>
          <p:cNvSpPr>
            <a:spLocks noGrp="1"/>
          </p:cNvSpPr>
          <p:nvPr>
            <p:ph idx="1"/>
          </p:nvPr>
        </p:nvSpPr>
        <p:spPr>
          <a:xfrm>
            <a:off x="838200" y="1825625"/>
            <a:ext cx="10515600" cy="4705804"/>
          </a:xfrm>
        </p:spPr>
        <p:txBody>
          <a:bodyPr>
            <a:normAutofit/>
          </a:bodyPr>
          <a:lstStyle/>
          <a:p>
            <a:r>
              <a:rPr lang="en-US" sz="3100" dirty="0"/>
              <a:t>Give your letter writers </a:t>
            </a:r>
            <a:r>
              <a:rPr lang="en-US" sz="3100" b="1" dirty="0"/>
              <a:t>as much notice as possible</a:t>
            </a:r>
          </a:p>
          <a:p>
            <a:endParaRPr lang="en-US" sz="3100" b="1" dirty="0"/>
          </a:p>
          <a:p>
            <a:r>
              <a:rPr lang="en-US" sz="3100" dirty="0"/>
              <a:t>MOST programs do NOT require a physical letter of recommendation</a:t>
            </a:r>
          </a:p>
          <a:p>
            <a:pPr lvl="1"/>
            <a:r>
              <a:rPr lang="en-US" sz="2600" i="1" dirty="0"/>
              <a:t>Do not have them write a letter if it does not mention it </a:t>
            </a:r>
          </a:p>
          <a:p>
            <a:pPr marL="457200" lvl="1" indent="0">
              <a:buNone/>
            </a:pPr>
            <a:endParaRPr lang="en-US" sz="2600" dirty="0"/>
          </a:p>
          <a:p>
            <a:r>
              <a:rPr lang="en-US" sz="3100" dirty="0"/>
              <a:t>PhORCAS: one for all programs versus individual recommendations… ask if a preference</a:t>
            </a:r>
          </a:p>
          <a:p>
            <a:pPr marL="0" indent="0">
              <a:buNone/>
            </a:pPr>
            <a:endParaRPr lang="en-US" sz="3100" dirty="0"/>
          </a:p>
          <a:p>
            <a:pPr marL="0" indent="0">
              <a:buNone/>
            </a:pPr>
            <a:endParaRPr lang="en-US" dirty="0"/>
          </a:p>
          <a:p>
            <a:endParaRPr lang="en-US" dirty="0"/>
          </a:p>
        </p:txBody>
      </p:sp>
      <p:pic>
        <p:nvPicPr>
          <p:cNvPr id="18" name="Picture 2" descr="C:\Users\mcdaneld\Downloads\key-to-success.png"/>
          <p:cNvPicPr>
            <a:picLocks noChangeAspect="1" noChangeArrowheads="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87583" y="164054"/>
            <a:ext cx="1741252" cy="1741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5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76D6-7E86-4DF5-91FE-DA202D69BB5F}"/>
              </a:ext>
            </a:extLst>
          </p:cNvPr>
          <p:cNvSpPr>
            <a:spLocks noGrp="1"/>
          </p:cNvSpPr>
          <p:nvPr>
            <p:ph type="title"/>
          </p:nvPr>
        </p:nvSpPr>
        <p:spPr/>
        <p:txBody>
          <a:bodyPr/>
          <a:lstStyle/>
          <a:p>
            <a:r>
              <a:rPr lang="en-US" dirty="0"/>
              <a:t>Provide the Following</a:t>
            </a:r>
          </a:p>
        </p:txBody>
      </p:sp>
      <p:sp>
        <p:nvSpPr>
          <p:cNvPr id="3" name="Content Placeholder 2">
            <a:extLst>
              <a:ext uri="{FF2B5EF4-FFF2-40B4-BE49-F238E27FC236}">
                <a16:creationId xmlns:a16="http://schemas.microsoft.com/office/drawing/2014/main" id="{F7FAFB33-9078-4C51-80D0-E7AB2081E4C9}"/>
              </a:ext>
            </a:extLst>
          </p:cNvPr>
          <p:cNvSpPr>
            <a:spLocks noGrp="1"/>
          </p:cNvSpPr>
          <p:nvPr>
            <p:ph idx="1"/>
          </p:nvPr>
        </p:nvSpPr>
        <p:spPr>
          <a:xfrm>
            <a:off x="3581401" y="2075778"/>
            <a:ext cx="7883106" cy="4351338"/>
          </a:xfrm>
        </p:spPr>
        <p:txBody>
          <a:bodyPr>
            <a:normAutofit lnSpcReduction="10000"/>
          </a:bodyPr>
          <a:lstStyle/>
          <a:p>
            <a:r>
              <a:rPr lang="en-US" dirty="0"/>
              <a:t>Program name </a:t>
            </a:r>
          </a:p>
          <a:p>
            <a:r>
              <a:rPr lang="en-US" dirty="0"/>
              <a:t>Institution</a:t>
            </a:r>
          </a:p>
          <a:p>
            <a:r>
              <a:rPr lang="en-US" dirty="0"/>
              <a:t>Name and title of the RPD</a:t>
            </a:r>
          </a:p>
          <a:p>
            <a:r>
              <a:rPr lang="en-US" dirty="0"/>
              <a:t>The drop-dead deadline for submission!</a:t>
            </a:r>
          </a:p>
          <a:p>
            <a:r>
              <a:rPr lang="en-US" dirty="0"/>
              <a:t>Special instructions and additional forms</a:t>
            </a:r>
          </a:p>
          <a:p>
            <a:r>
              <a:rPr lang="en-US" dirty="0"/>
              <a:t>Current copy of your CV</a:t>
            </a:r>
          </a:p>
          <a:p>
            <a:r>
              <a:rPr lang="en-US" dirty="0"/>
              <a:t>Any information that assists them in writing</a:t>
            </a:r>
          </a:p>
          <a:p>
            <a:pPr lvl="1"/>
            <a:r>
              <a:rPr lang="en-US" i="1" dirty="0"/>
              <a:t>Why you are interested in that program</a:t>
            </a:r>
          </a:p>
          <a:p>
            <a:pPr lvl="1"/>
            <a:r>
              <a:rPr lang="en-US" i="1" dirty="0"/>
              <a:t>Specific qualities the program is looking for in a candidate</a:t>
            </a:r>
          </a:p>
        </p:txBody>
      </p:sp>
      <p:pic>
        <p:nvPicPr>
          <p:cNvPr id="5122" name="Picture 2" descr="C:\Users\mcdaneld\Downloads\check-mar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11" y="1856116"/>
            <a:ext cx="3881887" cy="4121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231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77DC226-74C5-4707-8F32-65CED9F17149}"/>
              </a:ext>
            </a:extLst>
          </p:cNvPr>
          <p:cNvPicPr>
            <a:picLocks noChangeAspect="1"/>
          </p:cNvPicPr>
          <p:nvPr/>
        </p:nvPicPr>
        <p:blipFill>
          <a:blip r:embed="rId3"/>
          <a:stretch>
            <a:fillRect/>
          </a:stretch>
        </p:blipFill>
        <p:spPr>
          <a:xfrm>
            <a:off x="392090" y="2031686"/>
            <a:ext cx="11475620" cy="3213173"/>
          </a:xfrm>
          <a:prstGeom prst="rect">
            <a:avLst/>
          </a:prstGeom>
        </p:spPr>
      </p:pic>
      <p:sp>
        <p:nvSpPr>
          <p:cNvPr id="2" name="Title 1"/>
          <p:cNvSpPr>
            <a:spLocks noGrp="1"/>
          </p:cNvSpPr>
          <p:nvPr>
            <p:ph type="title"/>
          </p:nvPr>
        </p:nvSpPr>
        <p:spPr/>
        <p:txBody>
          <a:bodyPr/>
          <a:lstStyle/>
          <a:p>
            <a:r>
              <a:rPr lang="en-US" dirty="0"/>
              <a:t>Example of What to Provide</a:t>
            </a:r>
          </a:p>
        </p:txBody>
      </p:sp>
    </p:spTree>
    <p:extLst>
      <p:ext uri="{BB962C8B-B14F-4D97-AF65-F5344CB8AC3E}">
        <p14:creationId xmlns:p14="http://schemas.microsoft.com/office/powerpoint/2010/main" val="360276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CBA64BA-79FF-3C4D-8FD6-E04646B03E1F}"/>
              </a:ext>
            </a:extLst>
          </p:cNvPr>
          <p:cNvSpPr txBox="1">
            <a:spLocks/>
          </p:cNvSpPr>
          <p:nvPr/>
        </p:nvSpPr>
        <p:spPr>
          <a:xfrm>
            <a:off x="0" y="2813564"/>
            <a:ext cx="10282687" cy="1497743"/>
          </a:xfrm>
          <a:prstGeom prst="rect">
            <a:avLst/>
          </a:prstGeom>
          <a:solidFill>
            <a:schemeClr val="bg1">
              <a:lumMod val="85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b="1" cap="small" dirty="0">
                <a:effectLst>
                  <a:outerShdw blurRad="38100" dist="38100" dir="2700000" algn="tl">
                    <a:srgbClr val="000000">
                      <a:alpha val="43137"/>
                    </a:srgbClr>
                  </a:outerShdw>
                </a:effectLst>
              </a:rPr>
              <a:t>Letters of Intent</a:t>
            </a:r>
          </a:p>
        </p:txBody>
      </p:sp>
      <p:sp>
        <p:nvSpPr>
          <p:cNvPr id="6" name="Title 1">
            <a:extLst>
              <a:ext uri="{FF2B5EF4-FFF2-40B4-BE49-F238E27FC236}">
                <a16:creationId xmlns:a16="http://schemas.microsoft.com/office/drawing/2014/main" id="{5CBA64BA-79FF-3C4D-8FD6-E04646B03E1F}"/>
              </a:ext>
            </a:extLst>
          </p:cNvPr>
          <p:cNvSpPr txBox="1">
            <a:spLocks/>
          </p:cNvSpPr>
          <p:nvPr/>
        </p:nvSpPr>
        <p:spPr>
          <a:xfrm>
            <a:off x="0" y="4311307"/>
            <a:ext cx="10282687" cy="439616"/>
          </a:xfrm>
          <a:prstGeom prst="rect">
            <a:avLst/>
          </a:prstGeom>
          <a:solidFill>
            <a:srgbClr val="C00000"/>
          </a:solidFill>
        </p:spPr>
        <p:txBody>
          <a:bodyPr vert="horz" lIns="91440" tIns="45720" rIns="91440" bIns="45720" rtlCol="0" anchor="ctr">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chemeClr val="bg1"/>
              </a:solidFill>
              <a:effectLst>
                <a:outerShdw blurRad="38100" dist="38100" dir="2700000" algn="tl">
                  <a:srgbClr val="000000">
                    <a:alpha val="43137"/>
                  </a:srgbClr>
                </a:outerShdw>
              </a:effectLst>
            </a:endParaRPr>
          </a:p>
        </p:txBody>
      </p:sp>
      <p:sp>
        <p:nvSpPr>
          <p:cNvPr id="7" name="Title 1">
            <a:extLst>
              <a:ext uri="{FF2B5EF4-FFF2-40B4-BE49-F238E27FC236}">
                <a16:creationId xmlns:a16="http://schemas.microsoft.com/office/drawing/2014/main" id="{5CBA64BA-79FF-3C4D-8FD6-E04646B03E1F}"/>
              </a:ext>
            </a:extLst>
          </p:cNvPr>
          <p:cNvSpPr txBox="1">
            <a:spLocks/>
          </p:cNvSpPr>
          <p:nvPr/>
        </p:nvSpPr>
        <p:spPr>
          <a:xfrm>
            <a:off x="0" y="2373948"/>
            <a:ext cx="10282687" cy="439616"/>
          </a:xfrm>
          <a:prstGeom prst="rect">
            <a:avLst/>
          </a:prstGeom>
          <a:solidFill>
            <a:srgbClr val="C00000"/>
          </a:solidFill>
        </p:spPr>
        <p:txBody>
          <a:bodyPr vert="horz" lIns="91440" tIns="45720" rIns="91440" bIns="45720" rtlCol="0" anchor="ctr">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chemeClr val="bg1"/>
              </a:solidFill>
              <a:effectLst>
                <a:outerShdw blurRad="38100" dist="38100" dir="2700000" algn="tl">
                  <a:srgbClr val="000000">
                    <a:alpha val="43137"/>
                  </a:srgbClr>
                </a:outerShdw>
              </a:effectLst>
            </a:endParaRPr>
          </a:p>
        </p:txBody>
      </p:sp>
      <p:sp>
        <p:nvSpPr>
          <p:cNvPr id="2" name="Text Placeholder 1"/>
          <p:cNvSpPr>
            <a:spLocks noGrp="1"/>
          </p:cNvSpPr>
          <p:nvPr>
            <p:ph type="body" idx="1"/>
          </p:nvPr>
        </p:nvSpPr>
        <p:spPr>
          <a:xfrm>
            <a:off x="470109" y="4870817"/>
            <a:ext cx="10515600" cy="1500187"/>
          </a:xfrm>
        </p:spPr>
        <p:txBody>
          <a:bodyPr>
            <a:normAutofit/>
          </a:bodyPr>
          <a:lstStyle/>
          <a:p>
            <a:r>
              <a:rPr lang="en-US" altLang="en-US" dirty="0">
                <a:solidFill>
                  <a:schemeClr val="tx1"/>
                </a:solidFill>
                <a:effectLst>
                  <a:outerShdw blurRad="38100" dist="38100" dir="2700000" algn="tl">
                    <a:srgbClr val="000000">
                      <a:alpha val="43137"/>
                    </a:srgbClr>
                  </a:outerShdw>
                </a:effectLst>
                <a:ea typeface="ＭＳ Ｐゴシック" charset="-128"/>
              </a:rPr>
              <a:t>Deanna McDanel, </a:t>
            </a:r>
            <a:r>
              <a:rPr lang="en-US" altLang="en-US" dirty="0" err="1">
                <a:solidFill>
                  <a:schemeClr val="tx1"/>
                </a:solidFill>
                <a:effectLst>
                  <a:outerShdw blurRad="38100" dist="38100" dir="2700000" algn="tl">
                    <a:srgbClr val="000000">
                      <a:alpha val="43137"/>
                    </a:srgbClr>
                  </a:outerShdw>
                </a:effectLst>
                <a:ea typeface="ＭＳ Ｐゴシック" charset="-128"/>
              </a:rPr>
              <a:t>PharmD</a:t>
            </a:r>
            <a:r>
              <a:rPr lang="en-US" altLang="en-US" dirty="0">
                <a:solidFill>
                  <a:schemeClr val="tx1"/>
                </a:solidFill>
                <a:effectLst>
                  <a:outerShdw blurRad="38100" dist="38100" dir="2700000" algn="tl">
                    <a:srgbClr val="000000">
                      <a:alpha val="43137"/>
                    </a:srgbClr>
                  </a:outerShdw>
                </a:effectLst>
                <a:ea typeface="ＭＳ Ｐゴシック" charset="-128"/>
              </a:rPr>
              <a:t>, BCPS, BCACP</a:t>
            </a:r>
            <a:endParaRPr lang="en-US" i="1" dirty="0">
              <a:solidFill>
                <a:schemeClr val="tx1"/>
              </a:solidFill>
            </a:endParaRPr>
          </a:p>
        </p:txBody>
      </p:sp>
    </p:spTree>
    <p:extLst>
      <p:ext uri="{BB962C8B-B14F-4D97-AF65-F5344CB8AC3E}">
        <p14:creationId xmlns:p14="http://schemas.microsoft.com/office/powerpoint/2010/main" val="3621458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5CD9-C291-1A49-9A0D-F62CAE0AB943}"/>
              </a:ext>
            </a:extLst>
          </p:cNvPr>
          <p:cNvSpPr>
            <a:spLocks noGrp="1"/>
          </p:cNvSpPr>
          <p:nvPr>
            <p:ph type="title"/>
          </p:nvPr>
        </p:nvSpPr>
        <p:spPr>
          <a:xfrm>
            <a:off x="693335" y="138528"/>
            <a:ext cx="10285995" cy="1325563"/>
          </a:xfrm>
        </p:spPr>
        <p:txBody>
          <a:bodyPr/>
          <a:lstStyle/>
          <a:p>
            <a:r>
              <a:rPr lang="en-US" cap="small" dirty="0"/>
              <a:t>O</a:t>
            </a:r>
            <a:r>
              <a:rPr lang="en-US" dirty="0"/>
              <a:t>utline</a:t>
            </a:r>
            <a:r>
              <a:rPr lang="en-US" cap="small" dirty="0"/>
              <a:t> </a:t>
            </a:r>
          </a:p>
        </p:txBody>
      </p:sp>
      <p:graphicFrame>
        <p:nvGraphicFramePr>
          <p:cNvPr id="6" name="Content Placeholder 5">
            <a:extLst>
              <a:ext uri="{FF2B5EF4-FFF2-40B4-BE49-F238E27FC236}">
                <a16:creationId xmlns:a16="http://schemas.microsoft.com/office/drawing/2014/main" id="{D165AAD7-715C-7742-93A6-F91F48FBE065}"/>
              </a:ext>
            </a:extLst>
          </p:cNvPr>
          <p:cNvGraphicFramePr>
            <a:graphicFrameLocks noGrp="1"/>
          </p:cNvGraphicFramePr>
          <p:nvPr>
            <p:ph idx="1"/>
            <p:extLst>
              <p:ext uri="{D42A27DB-BD31-4B8C-83A1-F6EECF244321}">
                <p14:modId xmlns:p14="http://schemas.microsoft.com/office/powerpoint/2010/main" val="1486776727"/>
              </p:ext>
            </p:extLst>
          </p:nvPr>
        </p:nvGraphicFramePr>
        <p:xfrm>
          <a:off x="2088528" y="1607736"/>
          <a:ext cx="3694611" cy="4979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778033DD-1A6C-5E47-B1CD-82C5C52BE027}"/>
              </a:ext>
            </a:extLst>
          </p:cNvPr>
          <p:cNvPicPr>
            <a:picLocks noChangeAspect="1"/>
          </p:cNvPicPr>
          <p:nvPr/>
        </p:nvPicPr>
        <p:blipFill>
          <a:blip r:embed="rId8"/>
          <a:stretch>
            <a:fillRect/>
          </a:stretch>
        </p:blipFill>
        <p:spPr>
          <a:xfrm>
            <a:off x="1041884" y="1748837"/>
            <a:ext cx="938233" cy="938233"/>
          </a:xfrm>
          <a:prstGeom prst="rect">
            <a:avLst/>
          </a:prstGeom>
        </p:spPr>
      </p:pic>
      <p:pic>
        <p:nvPicPr>
          <p:cNvPr id="7" name="Picture 6">
            <a:extLst>
              <a:ext uri="{FF2B5EF4-FFF2-40B4-BE49-F238E27FC236}">
                <a16:creationId xmlns:a16="http://schemas.microsoft.com/office/drawing/2014/main" id="{87F7C682-CB35-0541-B0CC-270FFBADFF6F}"/>
              </a:ext>
            </a:extLst>
          </p:cNvPr>
          <p:cNvPicPr>
            <a:picLocks noChangeAspect="1"/>
          </p:cNvPicPr>
          <p:nvPr/>
        </p:nvPicPr>
        <p:blipFill>
          <a:blip r:embed="rId9"/>
          <a:stretch>
            <a:fillRect/>
          </a:stretch>
        </p:blipFill>
        <p:spPr>
          <a:xfrm>
            <a:off x="1041884" y="5558583"/>
            <a:ext cx="946164" cy="946164"/>
          </a:xfrm>
          <a:prstGeom prst="rect">
            <a:avLst/>
          </a:prstGeom>
        </p:spPr>
      </p:pic>
      <p:pic>
        <p:nvPicPr>
          <p:cNvPr id="9" name="Picture 8">
            <a:extLst>
              <a:ext uri="{FF2B5EF4-FFF2-40B4-BE49-F238E27FC236}">
                <a16:creationId xmlns:a16="http://schemas.microsoft.com/office/drawing/2014/main" id="{51020C90-438E-C147-BC28-2881BBFD9C67}"/>
              </a:ext>
            </a:extLst>
          </p:cNvPr>
          <p:cNvPicPr>
            <a:picLocks noChangeAspect="1"/>
          </p:cNvPicPr>
          <p:nvPr/>
        </p:nvPicPr>
        <p:blipFill>
          <a:blip r:embed="rId10"/>
          <a:stretch>
            <a:fillRect/>
          </a:stretch>
        </p:blipFill>
        <p:spPr>
          <a:xfrm flipH="1">
            <a:off x="6808923" y="5558583"/>
            <a:ext cx="795595" cy="795595"/>
          </a:xfrm>
          <a:prstGeom prst="rect">
            <a:avLst/>
          </a:prstGeom>
        </p:spPr>
      </p:pic>
      <p:graphicFrame>
        <p:nvGraphicFramePr>
          <p:cNvPr id="11" name="Diagram 10">
            <a:extLst>
              <a:ext uri="{FF2B5EF4-FFF2-40B4-BE49-F238E27FC236}">
                <a16:creationId xmlns:a16="http://schemas.microsoft.com/office/drawing/2014/main" id="{06593ADD-A9A3-3640-8CB4-091563C62975}"/>
              </a:ext>
            </a:extLst>
          </p:cNvPr>
          <p:cNvGraphicFramePr/>
          <p:nvPr>
            <p:extLst>
              <p:ext uri="{D42A27DB-BD31-4B8C-83A1-F6EECF244321}">
                <p14:modId xmlns:p14="http://schemas.microsoft.com/office/powerpoint/2010/main" val="2070137868"/>
              </p:ext>
            </p:extLst>
          </p:nvPr>
        </p:nvGraphicFramePr>
        <p:xfrm>
          <a:off x="7481387" y="1652788"/>
          <a:ext cx="4092303" cy="491481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pic>
        <p:nvPicPr>
          <p:cNvPr id="13" name="Picture 12">
            <a:extLst>
              <a:ext uri="{FF2B5EF4-FFF2-40B4-BE49-F238E27FC236}">
                <a16:creationId xmlns:a16="http://schemas.microsoft.com/office/drawing/2014/main" id="{057D211A-EBA7-D54F-BDF2-1D7BE56AC60C}"/>
              </a:ext>
            </a:extLst>
          </p:cNvPr>
          <p:cNvPicPr>
            <a:picLocks noChangeAspect="1"/>
          </p:cNvPicPr>
          <p:nvPr/>
        </p:nvPicPr>
        <p:blipFill>
          <a:blip r:embed="rId16"/>
          <a:stretch>
            <a:fillRect/>
          </a:stretch>
        </p:blipFill>
        <p:spPr>
          <a:xfrm>
            <a:off x="1041884" y="3029090"/>
            <a:ext cx="907810" cy="907810"/>
          </a:xfrm>
          <a:prstGeom prst="rect">
            <a:avLst/>
          </a:prstGeom>
        </p:spPr>
      </p:pic>
      <p:pic>
        <p:nvPicPr>
          <p:cNvPr id="17" name="Picture 16">
            <a:extLst>
              <a:ext uri="{FF2B5EF4-FFF2-40B4-BE49-F238E27FC236}">
                <a16:creationId xmlns:a16="http://schemas.microsoft.com/office/drawing/2014/main" id="{36EAABD6-BDC4-6A47-86C1-B886F7DFED06}"/>
              </a:ext>
            </a:extLst>
          </p:cNvPr>
          <p:cNvPicPr>
            <a:picLocks noChangeAspect="1"/>
          </p:cNvPicPr>
          <p:nvPr/>
        </p:nvPicPr>
        <p:blipFill>
          <a:blip r:embed="rId17"/>
          <a:stretch>
            <a:fillRect/>
          </a:stretch>
        </p:blipFill>
        <p:spPr>
          <a:xfrm>
            <a:off x="1072305" y="4278921"/>
            <a:ext cx="877389" cy="877389"/>
          </a:xfrm>
          <a:prstGeom prst="rect">
            <a:avLst/>
          </a:prstGeom>
        </p:spPr>
      </p:pic>
      <p:pic>
        <p:nvPicPr>
          <p:cNvPr id="19" name="Picture 18">
            <a:extLst>
              <a:ext uri="{FF2B5EF4-FFF2-40B4-BE49-F238E27FC236}">
                <a16:creationId xmlns:a16="http://schemas.microsoft.com/office/drawing/2014/main" id="{8280D99F-1F09-0942-8EF8-0BAF924B1FD0}"/>
              </a:ext>
            </a:extLst>
          </p:cNvPr>
          <p:cNvPicPr>
            <a:picLocks noChangeAspect="1"/>
          </p:cNvPicPr>
          <p:nvPr/>
        </p:nvPicPr>
        <p:blipFill>
          <a:blip r:embed="rId18"/>
          <a:stretch>
            <a:fillRect/>
          </a:stretch>
        </p:blipFill>
        <p:spPr>
          <a:xfrm>
            <a:off x="6734076" y="2980562"/>
            <a:ext cx="858518" cy="858518"/>
          </a:xfrm>
          <a:prstGeom prst="rect">
            <a:avLst/>
          </a:prstGeom>
        </p:spPr>
      </p:pic>
      <p:pic>
        <p:nvPicPr>
          <p:cNvPr id="21" name="Picture 20">
            <a:extLst>
              <a:ext uri="{FF2B5EF4-FFF2-40B4-BE49-F238E27FC236}">
                <a16:creationId xmlns:a16="http://schemas.microsoft.com/office/drawing/2014/main" id="{81C579F5-B0D0-3541-B8C3-10AEC8715452}"/>
              </a:ext>
            </a:extLst>
          </p:cNvPr>
          <p:cNvPicPr>
            <a:picLocks noChangeAspect="1"/>
          </p:cNvPicPr>
          <p:nvPr/>
        </p:nvPicPr>
        <p:blipFill>
          <a:blip r:embed="rId19"/>
          <a:stretch>
            <a:fillRect/>
          </a:stretch>
        </p:blipFill>
        <p:spPr>
          <a:xfrm>
            <a:off x="6734076" y="1748837"/>
            <a:ext cx="870442" cy="870442"/>
          </a:xfrm>
          <a:prstGeom prst="rect">
            <a:avLst/>
          </a:prstGeom>
        </p:spPr>
      </p:pic>
      <p:pic>
        <p:nvPicPr>
          <p:cNvPr id="23" name="Picture 22">
            <a:extLst>
              <a:ext uri="{FF2B5EF4-FFF2-40B4-BE49-F238E27FC236}">
                <a16:creationId xmlns:a16="http://schemas.microsoft.com/office/drawing/2014/main" id="{34A1BCF0-B967-D14E-9B20-040B8721C877}"/>
              </a:ext>
            </a:extLst>
          </p:cNvPr>
          <p:cNvPicPr>
            <a:picLocks noChangeAspect="1"/>
          </p:cNvPicPr>
          <p:nvPr/>
        </p:nvPicPr>
        <p:blipFill>
          <a:blip r:embed="rId20"/>
          <a:stretch>
            <a:fillRect/>
          </a:stretch>
        </p:blipFill>
        <p:spPr>
          <a:xfrm>
            <a:off x="6769892" y="4200363"/>
            <a:ext cx="839515" cy="839515"/>
          </a:xfrm>
          <a:prstGeom prst="rect">
            <a:avLst/>
          </a:prstGeom>
        </p:spPr>
      </p:pic>
    </p:spTree>
    <p:extLst>
      <p:ext uri="{BB962C8B-B14F-4D97-AF65-F5344CB8AC3E}">
        <p14:creationId xmlns:p14="http://schemas.microsoft.com/office/powerpoint/2010/main" val="3437641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FD21-388A-754C-9275-CC27372716CC}"/>
              </a:ext>
            </a:extLst>
          </p:cNvPr>
          <p:cNvSpPr>
            <a:spLocks noGrp="1"/>
          </p:cNvSpPr>
          <p:nvPr>
            <p:ph type="title"/>
          </p:nvPr>
        </p:nvSpPr>
        <p:spPr>
          <a:xfrm>
            <a:off x="633046" y="247869"/>
            <a:ext cx="10276616" cy="1325563"/>
          </a:xfrm>
        </p:spPr>
        <p:txBody>
          <a:bodyPr/>
          <a:lstStyle/>
          <a:p>
            <a:r>
              <a:rPr lang="en-US" dirty="0"/>
              <a:t>What is a Letter of Intent?  </a:t>
            </a:r>
          </a:p>
        </p:txBody>
      </p:sp>
      <p:graphicFrame>
        <p:nvGraphicFramePr>
          <p:cNvPr id="4" name="Content Placeholder 3">
            <a:extLst>
              <a:ext uri="{FF2B5EF4-FFF2-40B4-BE49-F238E27FC236}">
                <a16:creationId xmlns:a16="http://schemas.microsoft.com/office/drawing/2014/main" id="{1928FCDC-18B7-6B40-B50F-B8C5C0498F5F}"/>
              </a:ext>
            </a:extLst>
          </p:cNvPr>
          <p:cNvGraphicFramePr>
            <a:graphicFrameLocks noGrp="1"/>
          </p:cNvGraphicFramePr>
          <p:nvPr>
            <p:ph idx="1"/>
            <p:extLst>
              <p:ext uri="{D42A27DB-BD31-4B8C-83A1-F6EECF244321}">
                <p14:modId xmlns:p14="http://schemas.microsoft.com/office/powerpoint/2010/main" val="1646075243"/>
              </p:ext>
            </p:extLst>
          </p:nvPr>
        </p:nvGraphicFramePr>
        <p:xfrm>
          <a:off x="892628" y="2335077"/>
          <a:ext cx="9518468"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F134CC5C-B6B6-2E4B-B83A-BB3F61A7167F}"/>
              </a:ext>
            </a:extLst>
          </p:cNvPr>
          <p:cNvSpPr/>
          <p:nvPr/>
        </p:nvSpPr>
        <p:spPr>
          <a:xfrm>
            <a:off x="892628" y="1748415"/>
            <a:ext cx="9518468" cy="52673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a:solidFill>
                  <a:schemeClr val="bg1"/>
                </a:solidFill>
                <a:effectLst>
                  <a:outerShdw blurRad="38100" dist="38100" dir="2700000" algn="tl">
                    <a:srgbClr val="000000">
                      <a:alpha val="43137"/>
                    </a:srgbClr>
                  </a:outerShdw>
                </a:effectLst>
              </a:rPr>
              <a:t>Documentation of your interest in a particular residency program:</a:t>
            </a:r>
          </a:p>
        </p:txBody>
      </p:sp>
      <p:pic>
        <p:nvPicPr>
          <p:cNvPr id="5" name="Picture 4">
            <a:extLst>
              <a:ext uri="{FF2B5EF4-FFF2-40B4-BE49-F238E27FC236}">
                <a16:creationId xmlns:a16="http://schemas.microsoft.com/office/drawing/2014/main" id="{4A611D1A-8F7A-DC43-8B45-4D9A2A95B548}"/>
              </a:ext>
            </a:extLst>
          </p:cNvPr>
          <p:cNvPicPr>
            <a:picLocks noChangeAspect="1"/>
          </p:cNvPicPr>
          <p:nvPr/>
        </p:nvPicPr>
        <p:blipFill>
          <a:blip r:embed="rId8"/>
          <a:stretch>
            <a:fillRect/>
          </a:stretch>
        </p:blipFill>
        <p:spPr>
          <a:xfrm>
            <a:off x="10906618" y="212941"/>
            <a:ext cx="1131899" cy="1131899"/>
          </a:xfrm>
          <a:prstGeom prst="rect">
            <a:avLst/>
          </a:prstGeom>
        </p:spPr>
      </p:pic>
    </p:spTree>
    <p:extLst>
      <p:ext uri="{BB962C8B-B14F-4D97-AF65-F5344CB8AC3E}">
        <p14:creationId xmlns:p14="http://schemas.microsoft.com/office/powerpoint/2010/main" val="97795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0AF23C3-6AF6-984F-BA58-3ABDB63D57F6}"/>
              </a:ext>
            </a:extLst>
          </p:cNvPr>
          <p:cNvPicPr>
            <a:picLocks noChangeAspect="1"/>
          </p:cNvPicPr>
          <p:nvPr/>
        </p:nvPicPr>
        <p:blipFill>
          <a:blip r:embed="rId3"/>
          <a:stretch>
            <a:fillRect/>
          </a:stretch>
        </p:blipFill>
        <p:spPr>
          <a:xfrm>
            <a:off x="10903551" y="169816"/>
            <a:ext cx="1066131" cy="1066131"/>
          </a:xfrm>
          <a:prstGeom prst="rect">
            <a:avLst/>
          </a:prstGeom>
        </p:spPr>
      </p:pic>
      <p:sp>
        <p:nvSpPr>
          <p:cNvPr id="8" name="Title 1">
            <a:extLst>
              <a:ext uri="{FF2B5EF4-FFF2-40B4-BE49-F238E27FC236}">
                <a16:creationId xmlns:a16="http://schemas.microsoft.com/office/drawing/2014/main" id="{C56B3488-ADC9-284E-B54A-D0201EE8FF77}"/>
              </a:ext>
            </a:extLst>
          </p:cNvPr>
          <p:cNvSpPr>
            <a:spLocks noGrp="1"/>
          </p:cNvSpPr>
          <p:nvPr>
            <p:ph type="title"/>
          </p:nvPr>
        </p:nvSpPr>
        <p:spPr>
          <a:xfrm>
            <a:off x="773723" y="142497"/>
            <a:ext cx="10580077" cy="1325563"/>
          </a:xfrm>
        </p:spPr>
        <p:txBody>
          <a:bodyPr/>
          <a:lstStyle/>
          <a:p>
            <a:r>
              <a:rPr lang="en-US" dirty="0"/>
              <a:t>What Makes a Good Letter of Intent?</a:t>
            </a:r>
          </a:p>
        </p:txBody>
      </p:sp>
      <p:sp>
        <p:nvSpPr>
          <p:cNvPr id="2" name="Content Placeholder 1"/>
          <p:cNvSpPr>
            <a:spLocks noGrp="1"/>
          </p:cNvSpPr>
          <p:nvPr>
            <p:ph idx="1"/>
          </p:nvPr>
        </p:nvSpPr>
        <p:spPr/>
        <p:txBody>
          <a:bodyPr/>
          <a:lstStyle/>
          <a:p>
            <a:endParaRPr lang="en-US"/>
          </a:p>
        </p:txBody>
      </p:sp>
      <p:graphicFrame>
        <p:nvGraphicFramePr>
          <p:cNvPr id="24" name="Diagram 23">
            <a:extLst>
              <a:ext uri="{FF2B5EF4-FFF2-40B4-BE49-F238E27FC236}">
                <a16:creationId xmlns:a16="http://schemas.microsoft.com/office/drawing/2014/main" id="{A56D3845-0723-144C-AC76-05FEDB7DF7EB}"/>
              </a:ext>
            </a:extLst>
          </p:cNvPr>
          <p:cNvGraphicFramePr/>
          <p:nvPr>
            <p:extLst>
              <p:ext uri="{D42A27DB-BD31-4B8C-83A1-F6EECF244321}">
                <p14:modId xmlns:p14="http://schemas.microsoft.com/office/powerpoint/2010/main" val="3490176280"/>
              </p:ext>
            </p:extLst>
          </p:nvPr>
        </p:nvGraphicFramePr>
        <p:xfrm>
          <a:off x="7010400" y="1934151"/>
          <a:ext cx="6045200" cy="44476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8" name="Oval 37">
            <a:extLst>
              <a:ext uri="{FF2B5EF4-FFF2-40B4-BE49-F238E27FC236}">
                <a16:creationId xmlns:a16="http://schemas.microsoft.com/office/drawing/2014/main" id="{E2E1B7B9-D686-794A-9AE1-2323AFF92ED7}"/>
              </a:ext>
            </a:extLst>
          </p:cNvPr>
          <p:cNvSpPr/>
          <p:nvPr/>
        </p:nvSpPr>
        <p:spPr>
          <a:xfrm>
            <a:off x="2048933" y="1909591"/>
            <a:ext cx="4368800" cy="431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effectLst>
                  <a:outerShdw blurRad="50800" dist="38100" dir="2700000" algn="tl" rotWithShape="0">
                    <a:prstClr val="black">
                      <a:alpha val="40000"/>
                    </a:prstClr>
                  </a:outerShdw>
                </a:effectLst>
              </a:rPr>
              <a:t>Cl</a:t>
            </a:r>
            <a:r>
              <a:rPr lang="en-US" sz="4800" b="1" dirty="0">
                <a:solidFill>
                  <a:schemeClr val="bg1"/>
                </a:solidFill>
                <a:effectLst>
                  <a:outerShdw blurRad="50800" dist="38100" dir="2700000" algn="tl" rotWithShape="0">
                    <a:prstClr val="black">
                      <a:alpha val="40000"/>
                    </a:prstClr>
                  </a:outerShdw>
                </a:effectLst>
              </a:rPr>
              <a:t>ea</a:t>
            </a:r>
            <a:r>
              <a:rPr lang="en-US" sz="4800" b="1" dirty="0">
                <a:effectLst>
                  <a:outerShdw blurRad="50800" dist="38100" dir="2700000" algn="tl" rotWithShape="0">
                    <a:prstClr val="black">
                      <a:alpha val="40000"/>
                    </a:prstClr>
                  </a:outerShdw>
                </a:effectLst>
              </a:rPr>
              <a:t>rer Teachers Serve </a:t>
            </a:r>
          </a:p>
        </p:txBody>
      </p:sp>
      <p:pic>
        <p:nvPicPr>
          <p:cNvPr id="39" name="Picture 38">
            <a:extLst>
              <a:ext uri="{FF2B5EF4-FFF2-40B4-BE49-F238E27FC236}">
                <a16:creationId xmlns:a16="http://schemas.microsoft.com/office/drawing/2014/main" id="{2735B4DC-61FC-D84F-AD01-9597A1181106}"/>
              </a:ext>
            </a:extLst>
          </p:cNvPr>
          <p:cNvPicPr>
            <a:picLocks noChangeAspect="1"/>
          </p:cNvPicPr>
          <p:nvPr/>
        </p:nvPicPr>
        <p:blipFill>
          <a:blip r:embed="rId9"/>
          <a:stretch>
            <a:fillRect/>
          </a:stretch>
        </p:blipFill>
        <p:spPr>
          <a:xfrm>
            <a:off x="10670679" y="4429729"/>
            <a:ext cx="1390693" cy="2242005"/>
          </a:xfrm>
          <a:prstGeom prst="rect">
            <a:avLst/>
          </a:prstGeom>
        </p:spPr>
      </p:pic>
    </p:spTree>
    <p:extLst>
      <p:ext uri="{BB962C8B-B14F-4D97-AF65-F5344CB8AC3E}">
        <p14:creationId xmlns:p14="http://schemas.microsoft.com/office/powerpoint/2010/main" val="127030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224D6-5F78-3D4D-8442-0D4EFED362BB}"/>
              </a:ext>
            </a:extLst>
          </p:cNvPr>
          <p:cNvSpPr>
            <a:spLocks noGrp="1"/>
          </p:cNvSpPr>
          <p:nvPr>
            <p:ph type="title"/>
          </p:nvPr>
        </p:nvSpPr>
        <p:spPr/>
        <p:txBody>
          <a:bodyPr/>
          <a:lstStyle/>
          <a:p>
            <a:r>
              <a:rPr lang="en-US" dirty="0"/>
              <a:t>Appearance and Format </a:t>
            </a:r>
          </a:p>
        </p:txBody>
      </p:sp>
      <p:sp>
        <p:nvSpPr>
          <p:cNvPr id="3" name="Rounded Rectangle 2">
            <a:extLst>
              <a:ext uri="{FF2B5EF4-FFF2-40B4-BE49-F238E27FC236}">
                <a16:creationId xmlns:a16="http://schemas.microsoft.com/office/drawing/2014/main" id="{19F051A4-744D-5845-B367-17C0C98CE000}"/>
              </a:ext>
            </a:extLst>
          </p:cNvPr>
          <p:cNvSpPr/>
          <p:nvPr/>
        </p:nvSpPr>
        <p:spPr>
          <a:xfrm>
            <a:off x="1046829" y="1904330"/>
            <a:ext cx="2174853" cy="796834"/>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Date</a:t>
            </a:r>
          </a:p>
        </p:txBody>
      </p:sp>
      <p:sp>
        <p:nvSpPr>
          <p:cNvPr id="5" name="TextBox 4">
            <a:extLst>
              <a:ext uri="{FF2B5EF4-FFF2-40B4-BE49-F238E27FC236}">
                <a16:creationId xmlns:a16="http://schemas.microsoft.com/office/drawing/2014/main" id="{497DD265-7BAB-9341-8919-B6260BE806F1}"/>
              </a:ext>
            </a:extLst>
          </p:cNvPr>
          <p:cNvSpPr txBox="1"/>
          <p:nvPr/>
        </p:nvSpPr>
        <p:spPr>
          <a:xfrm>
            <a:off x="4193176" y="3327612"/>
            <a:ext cx="4287712" cy="1477328"/>
          </a:xfrm>
          <a:prstGeom prst="rect">
            <a:avLst/>
          </a:prstGeom>
          <a:noFill/>
        </p:spPr>
        <p:txBody>
          <a:bodyPr wrap="none" rtlCol="0">
            <a:spAutoFit/>
          </a:bodyPr>
          <a:lstStyle/>
          <a:p>
            <a:r>
              <a:rPr lang="en-US" dirty="0"/>
              <a:t>Dr. Deanna McDanel, </a:t>
            </a:r>
            <a:r>
              <a:rPr lang="en-US" dirty="0" err="1"/>
              <a:t>PharmD</a:t>
            </a:r>
            <a:r>
              <a:rPr lang="en-US" dirty="0"/>
              <a:t>, BCPS, BCACP</a:t>
            </a:r>
          </a:p>
          <a:p>
            <a:r>
              <a:rPr lang="en-US" dirty="0"/>
              <a:t>University of Iowa Hospitals and Clinics </a:t>
            </a:r>
          </a:p>
          <a:p>
            <a:r>
              <a:rPr lang="en-US" dirty="0"/>
              <a:t>200 Hawkins Dr.</a:t>
            </a:r>
          </a:p>
          <a:p>
            <a:r>
              <a:rPr lang="en-US" dirty="0"/>
              <a:t>Department of Pharmacy, CC101 GH</a:t>
            </a:r>
          </a:p>
          <a:p>
            <a:r>
              <a:rPr lang="en-US" dirty="0"/>
              <a:t>Iowa City, IA 52242</a:t>
            </a:r>
          </a:p>
        </p:txBody>
      </p:sp>
      <p:sp>
        <p:nvSpPr>
          <p:cNvPr id="6" name="TextBox 5">
            <a:extLst>
              <a:ext uri="{FF2B5EF4-FFF2-40B4-BE49-F238E27FC236}">
                <a16:creationId xmlns:a16="http://schemas.microsoft.com/office/drawing/2014/main" id="{23057AA5-D3D5-9D46-AEEF-AFD21D9D2489}"/>
              </a:ext>
            </a:extLst>
          </p:cNvPr>
          <p:cNvSpPr txBox="1"/>
          <p:nvPr/>
        </p:nvSpPr>
        <p:spPr>
          <a:xfrm>
            <a:off x="4203302" y="4939974"/>
            <a:ext cx="1892698" cy="369332"/>
          </a:xfrm>
          <a:prstGeom prst="rect">
            <a:avLst/>
          </a:prstGeom>
          <a:noFill/>
        </p:spPr>
        <p:txBody>
          <a:bodyPr wrap="none" rtlCol="0">
            <a:spAutoFit/>
          </a:bodyPr>
          <a:lstStyle/>
          <a:p>
            <a:r>
              <a:rPr lang="en-US" dirty="0"/>
              <a:t>Dear Dr. </a:t>
            </a:r>
            <a:r>
              <a:rPr lang="en-US" dirty="0" err="1"/>
              <a:t>McDanel</a:t>
            </a:r>
            <a:r>
              <a:rPr lang="en-US" dirty="0"/>
              <a:t>,</a:t>
            </a:r>
          </a:p>
        </p:txBody>
      </p:sp>
      <p:sp>
        <p:nvSpPr>
          <p:cNvPr id="7" name="Rounded Rectangle 6">
            <a:extLst>
              <a:ext uri="{FF2B5EF4-FFF2-40B4-BE49-F238E27FC236}">
                <a16:creationId xmlns:a16="http://schemas.microsoft.com/office/drawing/2014/main" id="{BADB1179-9DF7-A849-8D3B-6557A52BAF3C}"/>
              </a:ext>
            </a:extLst>
          </p:cNvPr>
          <p:cNvSpPr/>
          <p:nvPr/>
        </p:nvSpPr>
        <p:spPr>
          <a:xfrm>
            <a:off x="3986348" y="2284984"/>
            <a:ext cx="4674075" cy="3226526"/>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E496E356-ACE9-604D-A013-F296309094FA}"/>
              </a:ext>
            </a:extLst>
          </p:cNvPr>
          <p:cNvSpPr/>
          <p:nvPr/>
        </p:nvSpPr>
        <p:spPr>
          <a:xfrm>
            <a:off x="1023970" y="3261934"/>
            <a:ext cx="2189492" cy="989008"/>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Residency Program Director Information</a:t>
            </a:r>
          </a:p>
        </p:txBody>
      </p:sp>
      <p:sp>
        <p:nvSpPr>
          <p:cNvPr id="13" name="Rounded Rectangle 12">
            <a:extLst>
              <a:ext uri="{FF2B5EF4-FFF2-40B4-BE49-F238E27FC236}">
                <a16:creationId xmlns:a16="http://schemas.microsoft.com/office/drawing/2014/main" id="{A01EEE85-4E35-834B-84E9-32925883E243}"/>
              </a:ext>
            </a:extLst>
          </p:cNvPr>
          <p:cNvSpPr/>
          <p:nvPr/>
        </p:nvSpPr>
        <p:spPr>
          <a:xfrm>
            <a:off x="1046830" y="5124640"/>
            <a:ext cx="2143772" cy="1003586"/>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Address Residency Program Director</a:t>
            </a:r>
          </a:p>
        </p:txBody>
      </p:sp>
      <p:sp>
        <p:nvSpPr>
          <p:cNvPr id="14" name="Rounded Rectangle 13">
            <a:extLst>
              <a:ext uri="{FF2B5EF4-FFF2-40B4-BE49-F238E27FC236}">
                <a16:creationId xmlns:a16="http://schemas.microsoft.com/office/drawing/2014/main" id="{7E31048C-AFB1-EF44-98BA-593767D4C59B}"/>
              </a:ext>
            </a:extLst>
          </p:cNvPr>
          <p:cNvSpPr/>
          <p:nvPr/>
        </p:nvSpPr>
        <p:spPr>
          <a:xfrm>
            <a:off x="9501444" y="1802237"/>
            <a:ext cx="2098052" cy="796834"/>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~One Page in Length</a:t>
            </a:r>
          </a:p>
        </p:txBody>
      </p:sp>
      <p:sp>
        <p:nvSpPr>
          <p:cNvPr id="15" name="Rounded Rectangle 14">
            <a:extLst>
              <a:ext uri="{FF2B5EF4-FFF2-40B4-BE49-F238E27FC236}">
                <a16:creationId xmlns:a16="http://schemas.microsoft.com/office/drawing/2014/main" id="{3194140B-D429-4941-8BB3-B129824B555F}"/>
              </a:ext>
            </a:extLst>
          </p:cNvPr>
          <p:cNvSpPr/>
          <p:nvPr/>
        </p:nvSpPr>
        <p:spPr>
          <a:xfrm>
            <a:off x="9526856" y="3353207"/>
            <a:ext cx="2098052" cy="796834"/>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effectLst>
                  <a:outerShdw blurRad="38100" dist="38100" dir="2700000" algn="tl">
                    <a:srgbClr val="000000">
                      <a:alpha val="43137"/>
                    </a:srgbClr>
                  </a:outerShdw>
                </a:effectLst>
              </a:rPr>
              <a:t>3 to 5 Paragraphs</a:t>
            </a:r>
          </a:p>
        </p:txBody>
      </p:sp>
      <p:sp>
        <p:nvSpPr>
          <p:cNvPr id="16" name="Rounded Rectangle 15">
            <a:extLst>
              <a:ext uri="{FF2B5EF4-FFF2-40B4-BE49-F238E27FC236}">
                <a16:creationId xmlns:a16="http://schemas.microsoft.com/office/drawing/2014/main" id="{87DA33B5-CB30-1D45-B13F-8EEB57242027}"/>
              </a:ext>
            </a:extLst>
          </p:cNvPr>
          <p:cNvSpPr/>
          <p:nvPr/>
        </p:nvSpPr>
        <p:spPr>
          <a:xfrm>
            <a:off x="9526856" y="4940008"/>
            <a:ext cx="2098052" cy="796834"/>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Standard Font</a:t>
            </a:r>
          </a:p>
        </p:txBody>
      </p:sp>
      <p:pic>
        <p:nvPicPr>
          <p:cNvPr id="18" name="Picture 17">
            <a:extLst>
              <a:ext uri="{FF2B5EF4-FFF2-40B4-BE49-F238E27FC236}">
                <a16:creationId xmlns:a16="http://schemas.microsoft.com/office/drawing/2014/main" id="{B29A3069-3B4B-A64E-BEBD-0BC6B72DBC3A}"/>
              </a:ext>
            </a:extLst>
          </p:cNvPr>
          <p:cNvPicPr>
            <a:picLocks noChangeAspect="1"/>
          </p:cNvPicPr>
          <p:nvPr/>
        </p:nvPicPr>
        <p:blipFill>
          <a:blip r:embed="rId3"/>
          <a:stretch>
            <a:fillRect/>
          </a:stretch>
        </p:blipFill>
        <p:spPr>
          <a:xfrm flipH="1">
            <a:off x="229026" y="1900356"/>
            <a:ext cx="756444" cy="756444"/>
          </a:xfrm>
          <a:prstGeom prst="rect">
            <a:avLst/>
          </a:prstGeom>
        </p:spPr>
      </p:pic>
      <p:sp>
        <p:nvSpPr>
          <p:cNvPr id="19" name="TextBox 18">
            <a:extLst>
              <a:ext uri="{FF2B5EF4-FFF2-40B4-BE49-F238E27FC236}">
                <a16:creationId xmlns:a16="http://schemas.microsoft.com/office/drawing/2014/main" id="{CCDFBD0C-04F9-5947-A23A-6C43630003F1}"/>
              </a:ext>
            </a:extLst>
          </p:cNvPr>
          <p:cNvSpPr txBox="1"/>
          <p:nvPr/>
        </p:nvSpPr>
        <p:spPr>
          <a:xfrm>
            <a:off x="4138747" y="2621632"/>
            <a:ext cx="1922257" cy="369332"/>
          </a:xfrm>
          <a:prstGeom prst="rect">
            <a:avLst/>
          </a:prstGeom>
          <a:noFill/>
        </p:spPr>
        <p:txBody>
          <a:bodyPr wrap="none" rtlCol="0">
            <a:spAutoFit/>
          </a:bodyPr>
          <a:lstStyle/>
          <a:p>
            <a:r>
              <a:rPr lang="en-US" dirty="0"/>
              <a:t>November 2, 2019</a:t>
            </a:r>
          </a:p>
        </p:txBody>
      </p:sp>
      <p:pic>
        <p:nvPicPr>
          <p:cNvPr id="21" name="Picture 20">
            <a:extLst>
              <a:ext uri="{FF2B5EF4-FFF2-40B4-BE49-F238E27FC236}">
                <a16:creationId xmlns:a16="http://schemas.microsoft.com/office/drawing/2014/main" id="{EBBDB5CD-2AA4-9448-94F5-109BCFC56E35}"/>
              </a:ext>
            </a:extLst>
          </p:cNvPr>
          <p:cNvPicPr>
            <a:picLocks noChangeAspect="1"/>
          </p:cNvPicPr>
          <p:nvPr/>
        </p:nvPicPr>
        <p:blipFill>
          <a:blip r:embed="rId4"/>
          <a:stretch>
            <a:fillRect/>
          </a:stretch>
        </p:blipFill>
        <p:spPr>
          <a:xfrm>
            <a:off x="8770524" y="1798823"/>
            <a:ext cx="730920" cy="730920"/>
          </a:xfrm>
          <a:prstGeom prst="rect">
            <a:avLst/>
          </a:prstGeom>
        </p:spPr>
      </p:pic>
      <p:cxnSp>
        <p:nvCxnSpPr>
          <p:cNvPr id="23" name="Straight Arrow Connector 22">
            <a:extLst>
              <a:ext uri="{FF2B5EF4-FFF2-40B4-BE49-F238E27FC236}">
                <a16:creationId xmlns:a16="http://schemas.microsoft.com/office/drawing/2014/main" id="{5A0B4C59-A2EB-414D-A67C-93E106427A9C}"/>
              </a:ext>
            </a:extLst>
          </p:cNvPr>
          <p:cNvCxnSpPr>
            <a:cxnSpLocks/>
          </p:cNvCxnSpPr>
          <p:nvPr/>
        </p:nvCxnSpPr>
        <p:spPr>
          <a:xfrm>
            <a:off x="3297882" y="2358940"/>
            <a:ext cx="908845" cy="34160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94E140EF-2C0D-DC46-879F-F904CA9DEC49}"/>
              </a:ext>
            </a:extLst>
          </p:cNvPr>
          <p:cNvCxnSpPr>
            <a:cxnSpLocks/>
          </p:cNvCxnSpPr>
          <p:nvPr/>
        </p:nvCxnSpPr>
        <p:spPr>
          <a:xfrm flipV="1">
            <a:off x="3215639" y="5113093"/>
            <a:ext cx="977537" cy="2994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164C1999-2497-1948-8791-0483226D2F40}"/>
              </a:ext>
            </a:extLst>
          </p:cNvPr>
          <p:cNvCxnSpPr>
            <a:cxnSpLocks/>
          </p:cNvCxnSpPr>
          <p:nvPr/>
        </p:nvCxnSpPr>
        <p:spPr>
          <a:xfrm flipV="1">
            <a:off x="3277846" y="3562698"/>
            <a:ext cx="860901" cy="1889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31" name="Picture 30">
            <a:extLst>
              <a:ext uri="{FF2B5EF4-FFF2-40B4-BE49-F238E27FC236}">
                <a16:creationId xmlns:a16="http://schemas.microsoft.com/office/drawing/2014/main" id="{25FEFD0B-8298-1B4D-B9D1-158FDC9F8071}"/>
              </a:ext>
            </a:extLst>
          </p:cNvPr>
          <p:cNvPicPr>
            <a:picLocks noChangeAspect="1"/>
          </p:cNvPicPr>
          <p:nvPr/>
        </p:nvPicPr>
        <p:blipFill>
          <a:blip r:embed="rId5"/>
          <a:stretch>
            <a:fillRect/>
          </a:stretch>
        </p:blipFill>
        <p:spPr>
          <a:xfrm>
            <a:off x="10933309" y="104746"/>
            <a:ext cx="1020669" cy="1020669"/>
          </a:xfrm>
          <a:prstGeom prst="rect">
            <a:avLst/>
          </a:prstGeom>
        </p:spPr>
      </p:pic>
      <p:pic>
        <p:nvPicPr>
          <p:cNvPr id="33" name="Picture 32">
            <a:extLst>
              <a:ext uri="{FF2B5EF4-FFF2-40B4-BE49-F238E27FC236}">
                <a16:creationId xmlns:a16="http://schemas.microsoft.com/office/drawing/2014/main" id="{C19D1B54-2287-5E44-8CBD-7114D935BDB0}"/>
              </a:ext>
            </a:extLst>
          </p:cNvPr>
          <p:cNvPicPr>
            <a:picLocks noChangeAspect="1"/>
          </p:cNvPicPr>
          <p:nvPr/>
        </p:nvPicPr>
        <p:blipFill>
          <a:blip r:embed="rId6"/>
          <a:stretch>
            <a:fillRect/>
          </a:stretch>
        </p:blipFill>
        <p:spPr>
          <a:xfrm>
            <a:off x="8836028" y="3415263"/>
            <a:ext cx="672722" cy="672722"/>
          </a:xfrm>
          <a:prstGeom prst="rect">
            <a:avLst/>
          </a:prstGeom>
        </p:spPr>
      </p:pic>
      <p:pic>
        <p:nvPicPr>
          <p:cNvPr id="35" name="Picture 34">
            <a:extLst>
              <a:ext uri="{FF2B5EF4-FFF2-40B4-BE49-F238E27FC236}">
                <a16:creationId xmlns:a16="http://schemas.microsoft.com/office/drawing/2014/main" id="{87AB437D-28AB-304A-803E-F7F2113FD747}"/>
              </a:ext>
            </a:extLst>
          </p:cNvPr>
          <p:cNvPicPr>
            <a:picLocks noChangeAspect="1"/>
          </p:cNvPicPr>
          <p:nvPr/>
        </p:nvPicPr>
        <p:blipFill>
          <a:blip r:embed="rId7"/>
          <a:stretch>
            <a:fillRect/>
          </a:stretch>
        </p:blipFill>
        <p:spPr>
          <a:xfrm>
            <a:off x="8884485" y="5043197"/>
            <a:ext cx="590455" cy="590455"/>
          </a:xfrm>
          <a:prstGeom prst="rect">
            <a:avLst/>
          </a:prstGeom>
        </p:spPr>
      </p:pic>
      <p:pic>
        <p:nvPicPr>
          <p:cNvPr id="1026" name="Picture 2" descr="C:\Users\mcdaneld\Downloads\manager.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5590" y="3415263"/>
            <a:ext cx="806256" cy="8062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cdaneld\Downloads\email.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5590" y="5262806"/>
            <a:ext cx="806256" cy="80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056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3488-ADC9-284E-B54A-D0201EE8FF77}"/>
              </a:ext>
            </a:extLst>
          </p:cNvPr>
          <p:cNvSpPr>
            <a:spLocks noGrp="1"/>
          </p:cNvSpPr>
          <p:nvPr>
            <p:ph type="title"/>
          </p:nvPr>
        </p:nvSpPr>
        <p:spPr/>
        <p:txBody>
          <a:bodyPr/>
          <a:lstStyle/>
          <a:p>
            <a:r>
              <a:rPr lang="en-US" dirty="0"/>
              <a:t>Introduction </a:t>
            </a:r>
          </a:p>
        </p:txBody>
      </p:sp>
      <p:grpSp>
        <p:nvGrpSpPr>
          <p:cNvPr id="6" name="Group 5"/>
          <p:cNvGrpSpPr/>
          <p:nvPr/>
        </p:nvGrpSpPr>
        <p:grpSpPr>
          <a:xfrm>
            <a:off x="512466" y="1825940"/>
            <a:ext cx="10841333" cy="3931297"/>
            <a:chOff x="1677021" y="1825940"/>
            <a:chExt cx="9676778" cy="3931297"/>
          </a:xfrm>
        </p:grpSpPr>
        <p:sp>
          <p:nvSpPr>
            <p:cNvPr id="8" name="Freeform 7"/>
            <p:cNvSpPr/>
            <p:nvPr/>
          </p:nvSpPr>
          <p:spPr>
            <a:xfrm>
              <a:off x="1677021" y="1825940"/>
              <a:ext cx="9676778" cy="778907"/>
            </a:xfrm>
            <a:custGeom>
              <a:avLst/>
              <a:gdLst>
                <a:gd name="connsiteX0" fmla="*/ 129820 w 778906"/>
                <a:gd name="connsiteY0" fmla="*/ 0 h 9676777"/>
                <a:gd name="connsiteX1" fmla="*/ 649086 w 778906"/>
                <a:gd name="connsiteY1" fmla="*/ 0 h 9676777"/>
                <a:gd name="connsiteX2" fmla="*/ 778906 w 778906"/>
                <a:gd name="connsiteY2" fmla="*/ 129820 h 9676777"/>
                <a:gd name="connsiteX3" fmla="*/ 778906 w 778906"/>
                <a:gd name="connsiteY3" fmla="*/ 9676777 h 9676777"/>
                <a:gd name="connsiteX4" fmla="*/ 778906 w 778906"/>
                <a:gd name="connsiteY4" fmla="*/ 9676777 h 9676777"/>
                <a:gd name="connsiteX5" fmla="*/ 0 w 778906"/>
                <a:gd name="connsiteY5" fmla="*/ 9676777 h 9676777"/>
                <a:gd name="connsiteX6" fmla="*/ 0 w 778906"/>
                <a:gd name="connsiteY6" fmla="*/ 9676777 h 9676777"/>
                <a:gd name="connsiteX7" fmla="*/ 0 w 778906"/>
                <a:gd name="connsiteY7" fmla="*/ 129820 h 9676777"/>
                <a:gd name="connsiteX8" fmla="*/ 129820 w 778906"/>
                <a:gd name="connsiteY8" fmla="*/ 0 h 9676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8906" h="9676777">
                  <a:moveTo>
                    <a:pt x="778906" y="1612829"/>
                  </a:moveTo>
                  <a:lnTo>
                    <a:pt x="778906" y="8063948"/>
                  </a:lnTo>
                  <a:cubicBezTo>
                    <a:pt x="778906" y="8954690"/>
                    <a:pt x="774228" y="9676771"/>
                    <a:pt x="768456" y="9676771"/>
                  </a:cubicBezTo>
                  <a:lnTo>
                    <a:pt x="0" y="9676771"/>
                  </a:lnTo>
                  <a:lnTo>
                    <a:pt x="0" y="9676771"/>
                  </a:lnTo>
                  <a:lnTo>
                    <a:pt x="0" y="6"/>
                  </a:lnTo>
                  <a:lnTo>
                    <a:pt x="0" y="6"/>
                  </a:lnTo>
                  <a:lnTo>
                    <a:pt x="768456" y="6"/>
                  </a:lnTo>
                  <a:cubicBezTo>
                    <a:pt x="774228" y="6"/>
                    <a:pt x="778906" y="722087"/>
                    <a:pt x="778906" y="161282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0689" tIns="53263" rIns="53263" bIns="53264"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Introduce yourself </a:t>
              </a:r>
            </a:p>
          </p:txBody>
        </p:sp>
        <p:sp>
          <p:nvSpPr>
            <p:cNvPr id="10" name="Freeform 9"/>
            <p:cNvSpPr/>
            <p:nvPr/>
          </p:nvSpPr>
          <p:spPr>
            <a:xfrm>
              <a:off x="1677021" y="2876737"/>
              <a:ext cx="9676778" cy="778907"/>
            </a:xfrm>
            <a:custGeom>
              <a:avLst/>
              <a:gdLst>
                <a:gd name="connsiteX0" fmla="*/ 129820 w 778906"/>
                <a:gd name="connsiteY0" fmla="*/ 0 h 9676777"/>
                <a:gd name="connsiteX1" fmla="*/ 649086 w 778906"/>
                <a:gd name="connsiteY1" fmla="*/ 0 h 9676777"/>
                <a:gd name="connsiteX2" fmla="*/ 778906 w 778906"/>
                <a:gd name="connsiteY2" fmla="*/ 129820 h 9676777"/>
                <a:gd name="connsiteX3" fmla="*/ 778906 w 778906"/>
                <a:gd name="connsiteY3" fmla="*/ 9676777 h 9676777"/>
                <a:gd name="connsiteX4" fmla="*/ 778906 w 778906"/>
                <a:gd name="connsiteY4" fmla="*/ 9676777 h 9676777"/>
                <a:gd name="connsiteX5" fmla="*/ 0 w 778906"/>
                <a:gd name="connsiteY5" fmla="*/ 9676777 h 9676777"/>
                <a:gd name="connsiteX6" fmla="*/ 0 w 778906"/>
                <a:gd name="connsiteY6" fmla="*/ 9676777 h 9676777"/>
                <a:gd name="connsiteX7" fmla="*/ 0 w 778906"/>
                <a:gd name="connsiteY7" fmla="*/ 129820 h 9676777"/>
                <a:gd name="connsiteX8" fmla="*/ 129820 w 778906"/>
                <a:gd name="connsiteY8" fmla="*/ 0 h 9676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8906" h="9676777">
                  <a:moveTo>
                    <a:pt x="778906" y="1612829"/>
                  </a:moveTo>
                  <a:lnTo>
                    <a:pt x="778906" y="8063948"/>
                  </a:lnTo>
                  <a:cubicBezTo>
                    <a:pt x="778906" y="8954690"/>
                    <a:pt x="774228" y="9676771"/>
                    <a:pt x="768456" y="9676771"/>
                  </a:cubicBezTo>
                  <a:lnTo>
                    <a:pt x="0" y="9676771"/>
                  </a:lnTo>
                  <a:lnTo>
                    <a:pt x="0" y="9676771"/>
                  </a:lnTo>
                  <a:lnTo>
                    <a:pt x="0" y="6"/>
                  </a:lnTo>
                  <a:lnTo>
                    <a:pt x="0" y="6"/>
                  </a:lnTo>
                  <a:lnTo>
                    <a:pt x="768456" y="6"/>
                  </a:lnTo>
                  <a:cubicBezTo>
                    <a:pt x="774228" y="6"/>
                    <a:pt x="778906" y="722087"/>
                    <a:pt x="778906" y="161282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0689" tIns="53263" rIns="53263" bIns="53264"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State that you are interested in the specific residency program and what it has to offer  </a:t>
              </a:r>
            </a:p>
          </p:txBody>
        </p:sp>
        <p:sp>
          <p:nvSpPr>
            <p:cNvPr id="12" name="Freeform 11"/>
            <p:cNvSpPr/>
            <p:nvPr/>
          </p:nvSpPr>
          <p:spPr>
            <a:xfrm>
              <a:off x="1677021" y="3927533"/>
              <a:ext cx="9676778" cy="778907"/>
            </a:xfrm>
            <a:custGeom>
              <a:avLst/>
              <a:gdLst>
                <a:gd name="connsiteX0" fmla="*/ 129820 w 778906"/>
                <a:gd name="connsiteY0" fmla="*/ 0 h 9676777"/>
                <a:gd name="connsiteX1" fmla="*/ 649086 w 778906"/>
                <a:gd name="connsiteY1" fmla="*/ 0 h 9676777"/>
                <a:gd name="connsiteX2" fmla="*/ 778906 w 778906"/>
                <a:gd name="connsiteY2" fmla="*/ 129820 h 9676777"/>
                <a:gd name="connsiteX3" fmla="*/ 778906 w 778906"/>
                <a:gd name="connsiteY3" fmla="*/ 9676777 h 9676777"/>
                <a:gd name="connsiteX4" fmla="*/ 778906 w 778906"/>
                <a:gd name="connsiteY4" fmla="*/ 9676777 h 9676777"/>
                <a:gd name="connsiteX5" fmla="*/ 0 w 778906"/>
                <a:gd name="connsiteY5" fmla="*/ 9676777 h 9676777"/>
                <a:gd name="connsiteX6" fmla="*/ 0 w 778906"/>
                <a:gd name="connsiteY6" fmla="*/ 9676777 h 9676777"/>
                <a:gd name="connsiteX7" fmla="*/ 0 w 778906"/>
                <a:gd name="connsiteY7" fmla="*/ 129820 h 9676777"/>
                <a:gd name="connsiteX8" fmla="*/ 129820 w 778906"/>
                <a:gd name="connsiteY8" fmla="*/ 0 h 9676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8906" h="9676777">
                  <a:moveTo>
                    <a:pt x="778906" y="1612829"/>
                  </a:moveTo>
                  <a:lnTo>
                    <a:pt x="778906" y="8063948"/>
                  </a:lnTo>
                  <a:cubicBezTo>
                    <a:pt x="778906" y="8954690"/>
                    <a:pt x="774228" y="9676771"/>
                    <a:pt x="768456" y="9676771"/>
                  </a:cubicBezTo>
                  <a:lnTo>
                    <a:pt x="0" y="9676771"/>
                  </a:lnTo>
                  <a:lnTo>
                    <a:pt x="0" y="9676771"/>
                  </a:lnTo>
                  <a:lnTo>
                    <a:pt x="0" y="6"/>
                  </a:lnTo>
                  <a:lnTo>
                    <a:pt x="0" y="6"/>
                  </a:lnTo>
                  <a:lnTo>
                    <a:pt x="768456" y="6"/>
                  </a:lnTo>
                  <a:cubicBezTo>
                    <a:pt x="774228" y="6"/>
                    <a:pt x="778906" y="722087"/>
                    <a:pt x="778906" y="161282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0689" tIns="53263" rIns="53263" bIns="53264"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Address how you heard about the program </a:t>
              </a:r>
            </a:p>
            <a:p>
              <a:pPr marL="457200" lvl="2" indent="-285750" algn="l" defTabSz="800100">
                <a:lnSpc>
                  <a:spcPct val="90000"/>
                </a:lnSpc>
                <a:spcBef>
                  <a:spcPct val="0"/>
                </a:spcBef>
                <a:spcAft>
                  <a:spcPct val="15000"/>
                </a:spcAft>
                <a:buFont typeface="Wingdings" panose="05000000000000000000" pitchFamily="2" charset="2"/>
                <a:buChar char="Ø"/>
              </a:pPr>
              <a:r>
                <a:rPr lang="en-US" sz="2000" i="1" kern="1200" dirty="0"/>
                <a:t>Ex: Talked to residents at ASHP Midyear</a:t>
              </a:r>
            </a:p>
          </p:txBody>
        </p:sp>
        <p:sp>
          <p:nvSpPr>
            <p:cNvPr id="14" name="Freeform 13"/>
            <p:cNvSpPr/>
            <p:nvPr/>
          </p:nvSpPr>
          <p:spPr>
            <a:xfrm>
              <a:off x="1677021" y="4978330"/>
              <a:ext cx="9676778" cy="778907"/>
            </a:xfrm>
            <a:custGeom>
              <a:avLst/>
              <a:gdLst>
                <a:gd name="connsiteX0" fmla="*/ 129820 w 778906"/>
                <a:gd name="connsiteY0" fmla="*/ 0 h 9676777"/>
                <a:gd name="connsiteX1" fmla="*/ 649086 w 778906"/>
                <a:gd name="connsiteY1" fmla="*/ 0 h 9676777"/>
                <a:gd name="connsiteX2" fmla="*/ 778906 w 778906"/>
                <a:gd name="connsiteY2" fmla="*/ 129820 h 9676777"/>
                <a:gd name="connsiteX3" fmla="*/ 778906 w 778906"/>
                <a:gd name="connsiteY3" fmla="*/ 9676777 h 9676777"/>
                <a:gd name="connsiteX4" fmla="*/ 778906 w 778906"/>
                <a:gd name="connsiteY4" fmla="*/ 9676777 h 9676777"/>
                <a:gd name="connsiteX5" fmla="*/ 0 w 778906"/>
                <a:gd name="connsiteY5" fmla="*/ 9676777 h 9676777"/>
                <a:gd name="connsiteX6" fmla="*/ 0 w 778906"/>
                <a:gd name="connsiteY6" fmla="*/ 9676777 h 9676777"/>
                <a:gd name="connsiteX7" fmla="*/ 0 w 778906"/>
                <a:gd name="connsiteY7" fmla="*/ 129820 h 9676777"/>
                <a:gd name="connsiteX8" fmla="*/ 129820 w 778906"/>
                <a:gd name="connsiteY8" fmla="*/ 0 h 9676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8906" h="9676777">
                  <a:moveTo>
                    <a:pt x="778906" y="1612829"/>
                  </a:moveTo>
                  <a:lnTo>
                    <a:pt x="778906" y="8063948"/>
                  </a:lnTo>
                  <a:cubicBezTo>
                    <a:pt x="778906" y="8954690"/>
                    <a:pt x="774228" y="9676771"/>
                    <a:pt x="768456" y="9676771"/>
                  </a:cubicBezTo>
                  <a:lnTo>
                    <a:pt x="0" y="9676771"/>
                  </a:lnTo>
                  <a:lnTo>
                    <a:pt x="0" y="9676771"/>
                  </a:lnTo>
                  <a:lnTo>
                    <a:pt x="0" y="6"/>
                  </a:lnTo>
                  <a:lnTo>
                    <a:pt x="0" y="6"/>
                  </a:lnTo>
                  <a:lnTo>
                    <a:pt x="768456" y="6"/>
                  </a:lnTo>
                  <a:cubicBezTo>
                    <a:pt x="774228" y="6"/>
                    <a:pt x="778906" y="722087"/>
                    <a:pt x="778906" y="161282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0689" tIns="53263" rIns="53263" bIns="53264"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Demonstrate your research of the institution and residency </a:t>
              </a:r>
            </a:p>
          </p:txBody>
        </p:sp>
      </p:grpSp>
      <p:pic>
        <p:nvPicPr>
          <p:cNvPr id="4" name="Picture 3">
            <a:extLst>
              <a:ext uri="{FF2B5EF4-FFF2-40B4-BE49-F238E27FC236}">
                <a16:creationId xmlns:a16="http://schemas.microsoft.com/office/drawing/2014/main" id="{6F157DA2-7040-BB4F-837F-8B46AF73DC23}"/>
              </a:ext>
            </a:extLst>
          </p:cNvPr>
          <p:cNvPicPr>
            <a:picLocks noChangeAspect="1"/>
          </p:cNvPicPr>
          <p:nvPr/>
        </p:nvPicPr>
        <p:blipFill>
          <a:blip r:embed="rId3"/>
          <a:stretch>
            <a:fillRect/>
          </a:stretch>
        </p:blipFill>
        <p:spPr>
          <a:xfrm>
            <a:off x="10636755" y="81741"/>
            <a:ext cx="1325027" cy="1325027"/>
          </a:xfrm>
          <a:prstGeom prst="rect">
            <a:avLst/>
          </a:prstGeom>
        </p:spPr>
      </p:pic>
    </p:spTree>
    <p:extLst>
      <p:ext uri="{BB962C8B-B14F-4D97-AF65-F5344CB8AC3E}">
        <p14:creationId xmlns:p14="http://schemas.microsoft.com/office/powerpoint/2010/main" val="217046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CBA64BA-79FF-3C4D-8FD6-E04646B03E1F}"/>
              </a:ext>
            </a:extLst>
          </p:cNvPr>
          <p:cNvSpPr txBox="1">
            <a:spLocks/>
          </p:cNvSpPr>
          <p:nvPr/>
        </p:nvSpPr>
        <p:spPr>
          <a:xfrm>
            <a:off x="0" y="2813564"/>
            <a:ext cx="10282687" cy="1497743"/>
          </a:xfrm>
          <a:prstGeom prst="rect">
            <a:avLst/>
          </a:prstGeom>
          <a:solidFill>
            <a:schemeClr val="bg1">
              <a:lumMod val="85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b="1" cap="small" dirty="0">
                <a:effectLst>
                  <a:outerShdw blurRad="38100" dist="38100" dir="2700000" algn="tl">
                    <a:srgbClr val="000000">
                      <a:alpha val="43137"/>
                    </a:srgbClr>
                  </a:outerShdw>
                </a:effectLst>
              </a:rPr>
              <a:t>Choosing Your References</a:t>
            </a:r>
          </a:p>
        </p:txBody>
      </p:sp>
      <p:sp>
        <p:nvSpPr>
          <p:cNvPr id="6" name="Title 1">
            <a:extLst>
              <a:ext uri="{FF2B5EF4-FFF2-40B4-BE49-F238E27FC236}">
                <a16:creationId xmlns:a16="http://schemas.microsoft.com/office/drawing/2014/main" id="{5CBA64BA-79FF-3C4D-8FD6-E04646B03E1F}"/>
              </a:ext>
            </a:extLst>
          </p:cNvPr>
          <p:cNvSpPr txBox="1">
            <a:spLocks/>
          </p:cNvSpPr>
          <p:nvPr/>
        </p:nvSpPr>
        <p:spPr>
          <a:xfrm>
            <a:off x="0" y="4311307"/>
            <a:ext cx="10282687" cy="439616"/>
          </a:xfrm>
          <a:prstGeom prst="rect">
            <a:avLst/>
          </a:prstGeom>
          <a:solidFill>
            <a:srgbClr val="C00000"/>
          </a:solidFill>
        </p:spPr>
        <p:txBody>
          <a:bodyPr vert="horz" lIns="91440" tIns="45720" rIns="91440" bIns="45720" rtlCol="0" anchor="ctr">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chemeClr val="bg1"/>
              </a:solidFill>
              <a:effectLst>
                <a:outerShdw blurRad="38100" dist="38100" dir="2700000" algn="tl">
                  <a:srgbClr val="000000">
                    <a:alpha val="43137"/>
                  </a:srgbClr>
                </a:outerShdw>
              </a:effectLst>
            </a:endParaRPr>
          </a:p>
        </p:txBody>
      </p:sp>
      <p:sp>
        <p:nvSpPr>
          <p:cNvPr id="7" name="Title 1">
            <a:extLst>
              <a:ext uri="{FF2B5EF4-FFF2-40B4-BE49-F238E27FC236}">
                <a16:creationId xmlns:a16="http://schemas.microsoft.com/office/drawing/2014/main" id="{5CBA64BA-79FF-3C4D-8FD6-E04646B03E1F}"/>
              </a:ext>
            </a:extLst>
          </p:cNvPr>
          <p:cNvSpPr txBox="1">
            <a:spLocks/>
          </p:cNvSpPr>
          <p:nvPr/>
        </p:nvSpPr>
        <p:spPr>
          <a:xfrm>
            <a:off x="0" y="2373948"/>
            <a:ext cx="10282687" cy="439616"/>
          </a:xfrm>
          <a:prstGeom prst="rect">
            <a:avLst/>
          </a:prstGeom>
          <a:solidFill>
            <a:srgbClr val="C00000"/>
          </a:solidFill>
        </p:spPr>
        <p:txBody>
          <a:bodyPr vert="horz" lIns="91440" tIns="45720" rIns="91440" bIns="45720" rtlCol="0" anchor="ctr">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chemeClr val="bg1"/>
              </a:solidFill>
              <a:effectLst>
                <a:outerShdw blurRad="38100" dist="38100" dir="2700000" algn="tl">
                  <a:srgbClr val="000000">
                    <a:alpha val="43137"/>
                  </a:srgbClr>
                </a:outerShdw>
              </a:effectLst>
            </a:endParaRPr>
          </a:p>
        </p:txBody>
      </p:sp>
      <p:sp>
        <p:nvSpPr>
          <p:cNvPr id="2" name="Text Placeholder 1"/>
          <p:cNvSpPr>
            <a:spLocks noGrp="1"/>
          </p:cNvSpPr>
          <p:nvPr>
            <p:ph type="body" idx="1"/>
          </p:nvPr>
        </p:nvSpPr>
        <p:spPr>
          <a:xfrm>
            <a:off x="470109" y="4870817"/>
            <a:ext cx="10515600" cy="1500187"/>
          </a:xfrm>
        </p:spPr>
        <p:txBody>
          <a:bodyPr>
            <a:normAutofit fontScale="77500" lnSpcReduction="20000"/>
          </a:bodyPr>
          <a:lstStyle/>
          <a:p>
            <a:r>
              <a:rPr lang="en-US" altLang="en-US" sz="3100" dirty="0">
                <a:solidFill>
                  <a:schemeClr val="tx1"/>
                </a:solidFill>
                <a:effectLst>
                  <a:outerShdw blurRad="38100" dist="38100" dir="2700000" algn="tl">
                    <a:srgbClr val="000000">
                      <a:alpha val="43137"/>
                    </a:srgbClr>
                  </a:outerShdw>
                </a:effectLst>
                <a:ea typeface="ＭＳ Ｐゴシック" charset="-128"/>
              </a:rPr>
              <a:t>Adam Gregg, </a:t>
            </a:r>
            <a:r>
              <a:rPr lang="en-US" altLang="en-US" sz="3100" dirty="0" err="1">
                <a:solidFill>
                  <a:schemeClr val="tx1"/>
                </a:solidFill>
                <a:effectLst>
                  <a:outerShdw blurRad="38100" dist="38100" dir="2700000" algn="tl">
                    <a:srgbClr val="000000">
                      <a:alpha val="43137"/>
                    </a:srgbClr>
                  </a:outerShdw>
                </a:effectLst>
                <a:ea typeface="ＭＳ Ｐゴシック" charset="-128"/>
              </a:rPr>
              <a:t>PharmD</a:t>
            </a:r>
            <a:r>
              <a:rPr lang="en-US" altLang="en-US" sz="3100" dirty="0">
                <a:solidFill>
                  <a:schemeClr val="tx1"/>
                </a:solidFill>
                <a:effectLst>
                  <a:outerShdw blurRad="38100" dist="38100" dir="2700000" algn="tl">
                    <a:srgbClr val="000000">
                      <a:alpha val="43137"/>
                    </a:srgbClr>
                  </a:outerShdw>
                </a:effectLst>
                <a:ea typeface="ＭＳ Ｐゴシック" charset="-128"/>
              </a:rPr>
              <a:t>, BCPS</a:t>
            </a:r>
            <a:endParaRPr lang="en-US" sz="3100" i="1" dirty="0">
              <a:solidFill>
                <a:schemeClr val="tx1"/>
              </a:solidFill>
            </a:endParaRPr>
          </a:p>
          <a:p>
            <a:endParaRPr lang="en-US" sz="1800" i="1" dirty="0">
              <a:solidFill>
                <a:schemeClr val="tx1"/>
              </a:solidFill>
            </a:endParaRPr>
          </a:p>
          <a:p>
            <a:r>
              <a:rPr lang="en-US" sz="1800" i="1" dirty="0">
                <a:solidFill>
                  <a:schemeClr val="tx1"/>
                </a:solidFill>
              </a:rPr>
              <a:t>Bauman, JL, Sims, KA, American College of Clinical Pharmacy. </a:t>
            </a:r>
            <a:r>
              <a:rPr lang="en-US" sz="1800" i="1" u="sng" dirty="0">
                <a:solidFill>
                  <a:schemeClr val="tx1"/>
                </a:solidFill>
              </a:rPr>
              <a:t>The ACCP field guide to becoming a standout pharmacy residency candidate</a:t>
            </a:r>
            <a:r>
              <a:rPr lang="en-US" sz="1800" i="1" dirty="0">
                <a:solidFill>
                  <a:schemeClr val="tx1"/>
                </a:solidFill>
              </a:rPr>
              <a:t>. Lenexa, KS: American College of Clinical Pharmacy; 2016.</a:t>
            </a:r>
          </a:p>
          <a:p>
            <a:r>
              <a:rPr lang="en-US" sz="1800" i="1" dirty="0" err="1">
                <a:solidFill>
                  <a:schemeClr val="tx1"/>
                </a:solidFill>
              </a:rPr>
              <a:t>Gettig</a:t>
            </a:r>
            <a:r>
              <a:rPr lang="en-US" sz="1800" i="1" dirty="0">
                <a:solidFill>
                  <a:schemeClr val="tx1"/>
                </a:solidFill>
              </a:rPr>
              <a:t>, Jacob P.. "Chapter 9. Application Process—The Holiday Rush." </a:t>
            </a:r>
            <a:r>
              <a:rPr lang="en-US" sz="1800" i="1" u="sng" dirty="0">
                <a:solidFill>
                  <a:schemeClr val="tx1"/>
                </a:solidFill>
              </a:rPr>
              <a:t>Roadmap to Postgraduate Training in Pharmacy</a:t>
            </a:r>
            <a:r>
              <a:rPr lang="en-US" sz="1800" i="1" dirty="0">
                <a:solidFill>
                  <a:schemeClr val="tx1"/>
                </a:solidFill>
              </a:rPr>
              <a:t> Eds. P. Brandon </a:t>
            </a:r>
            <a:r>
              <a:rPr lang="en-US" sz="1800" i="1" dirty="0" err="1">
                <a:solidFill>
                  <a:schemeClr val="tx1"/>
                </a:solidFill>
              </a:rPr>
              <a:t>Bookstaver</a:t>
            </a:r>
            <a:r>
              <a:rPr lang="en-US" sz="1800" i="1" dirty="0">
                <a:solidFill>
                  <a:schemeClr val="tx1"/>
                </a:solidFill>
              </a:rPr>
              <a:t>, et al. New York, NY: McGraw-Hill, 2013.</a:t>
            </a:r>
          </a:p>
          <a:p>
            <a:endParaRPr lang="en-US" dirty="0"/>
          </a:p>
        </p:txBody>
      </p:sp>
    </p:spTree>
    <p:extLst>
      <p:ext uri="{BB962C8B-B14F-4D97-AF65-F5344CB8AC3E}">
        <p14:creationId xmlns:p14="http://schemas.microsoft.com/office/powerpoint/2010/main" val="3052880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B7C3-F164-6A4E-BED9-6D92ADE06E76}"/>
              </a:ext>
            </a:extLst>
          </p:cNvPr>
          <p:cNvSpPr>
            <a:spLocks noGrp="1"/>
          </p:cNvSpPr>
          <p:nvPr>
            <p:ph type="title"/>
          </p:nvPr>
        </p:nvSpPr>
        <p:spPr/>
        <p:txBody>
          <a:bodyPr/>
          <a:lstStyle/>
          <a:p>
            <a:r>
              <a:rPr lang="en-US" dirty="0"/>
              <a:t>Program-Candidate Fit </a:t>
            </a:r>
          </a:p>
        </p:txBody>
      </p:sp>
      <p:grpSp>
        <p:nvGrpSpPr>
          <p:cNvPr id="3" name="Group 2"/>
          <p:cNvGrpSpPr/>
          <p:nvPr/>
        </p:nvGrpSpPr>
        <p:grpSpPr>
          <a:xfrm>
            <a:off x="532563" y="1827683"/>
            <a:ext cx="10821237" cy="3794700"/>
            <a:chOff x="1943243" y="1827683"/>
            <a:chExt cx="9410557" cy="3794700"/>
          </a:xfrm>
        </p:grpSpPr>
        <p:sp>
          <p:nvSpPr>
            <p:cNvPr id="7" name="Freeform 6"/>
            <p:cNvSpPr/>
            <p:nvPr/>
          </p:nvSpPr>
          <p:spPr>
            <a:xfrm>
              <a:off x="1943244" y="1827683"/>
              <a:ext cx="9410556"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3" tIns="63426" rIns="63426" bIns="63427" numCol="1" spcCol="1270" anchor="ctr" anchorCtr="0">
              <a:noAutofit/>
            </a:bodyPr>
            <a:lstStyle/>
            <a:p>
              <a:pPr marL="228600" lvl="1" indent="-228600" algn="l" defTabSz="933450">
                <a:lnSpc>
                  <a:spcPct val="90000"/>
                </a:lnSpc>
                <a:spcBef>
                  <a:spcPct val="0"/>
                </a:spcBef>
                <a:spcAft>
                  <a:spcPct val="15000"/>
                </a:spcAft>
                <a:buChar char="••"/>
              </a:pPr>
              <a:r>
                <a:rPr lang="en-US" sz="2400" kern="1200" dirty="0"/>
                <a:t>Describe how this program meets your residency goals </a:t>
              </a:r>
            </a:p>
          </p:txBody>
        </p:sp>
        <p:sp>
          <p:nvSpPr>
            <p:cNvPr id="9" name="Freeform 8"/>
            <p:cNvSpPr/>
            <p:nvPr/>
          </p:nvSpPr>
          <p:spPr>
            <a:xfrm>
              <a:off x="1943243" y="3211977"/>
              <a:ext cx="9410556"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3" tIns="63426" rIns="63426" bIns="63427" numCol="1" spcCol="1270" anchor="ctr" anchorCtr="0">
              <a:noAutofit/>
            </a:bodyPr>
            <a:lstStyle/>
            <a:p>
              <a:pPr marL="228600" lvl="1" indent="-228600" algn="l" defTabSz="933450">
                <a:lnSpc>
                  <a:spcPct val="90000"/>
                </a:lnSpc>
                <a:spcBef>
                  <a:spcPct val="0"/>
                </a:spcBef>
                <a:spcAft>
                  <a:spcPct val="15000"/>
                </a:spcAft>
                <a:buChar char="••"/>
              </a:pPr>
              <a:r>
                <a:rPr lang="en-US" sz="2400" kern="1200" dirty="0"/>
                <a:t>Explain specific interest areas or training you wish to pursue that fits the program </a:t>
              </a:r>
            </a:p>
            <a:p>
              <a:pPr marL="571500" lvl="2" indent="-342900" algn="l" defTabSz="933450">
                <a:lnSpc>
                  <a:spcPct val="90000"/>
                </a:lnSpc>
                <a:spcBef>
                  <a:spcPct val="0"/>
                </a:spcBef>
                <a:spcAft>
                  <a:spcPct val="15000"/>
                </a:spcAft>
                <a:buFont typeface="Wingdings" panose="05000000000000000000" pitchFamily="2" charset="2"/>
                <a:buChar char="Ø"/>
              </a:pPr>
              <a:r>
                <a:rPr lang="en-US" sz="2000" i="1" kern="1200" dirty="0"/>
                <a:t>Ex: PGY2, emergency department rotation, teaching opportunities </a:t>
              </a:r>
            </a:p>
          </p:txBody>
        </p:sp>
        <p:sp>
          <p:nvSpPr>
            <p:cNvPr id="11" name="Freeform 10"/>
            <p:cNvSpPr/>
            <p:nvPr/>
          </p:nvSpPr>
          <p:spPr>
            <a:xfrm>
              <a:off x="1943244" y="4596270"/>
              <a:ext cx="9410556"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3" tIns="63426" rIns="63426" bIns="63427" numCol="1" spcCol="1270" anchor="ctr" anchorCtr="0">
              <a:noAutofit/>
            </a:bodyPr>
            <a:lstStyle/>
            <a:p>
              <a:pPr marL="228600" lvl="1" indent="-228600" algn="l" defTabSz="933450">
                <a:lnSpc>
                  <a:spcPct val="90000"/>
                </a:lnSpc>
                <a:spcBef>
                  <a:spcPct val="0"/>
                </a:spcBef>
                <a:spcAft>
                  <a:spcPct val="15000"/>
                </a:spcAft>
                <a:buChar char="••"/>
              </a:pPr>
              <a:r>
                <a:rPr lang="en-US" sz="2400" kern="1200" dirty="0"/>
                <a:t>Detail how this program will assist you in reaching your long term professional goals</a:t>
              </a:r>
            </a:p>
          </p:txBody>
        </p:sp>
      </p:grpSp>
      <p:pic>
        <p:nvPicPr>
          <p:cNvPr id="5" name="Picture 4">
            <a:extLst>
              <a:ext uri="{FF2B5EF4-FFF2-40B4-BE49-F238E27FC236}">
                <a16:creationId xmlns:a16="http://schemas.microsoft.com/office/drawing/2014/main" id="{ECC55AF1-5202-C940-B6B4-01E51B4894B5}"/>
              </a:ext>
            </a:extLst>
          </p:cNvPr>
          <p:cNvPicPr>
            <a:picLocks noChangeAspect="1"/>
          </p:cNvPicPr>
          <p:nvPr/>
        </p:nvPicPr>
        <p:blipFill>
          <a:blip r:embed="rId3"/>
          <a:stretch>
            <a:fillRect/>
          </a:stretch>
        </p:blipFill>
        <p:spPr>
          <a:xfrm>
            <a:off x="10893669" y="157463"/>
            <a:ext cx="1130449" cy="1130449"/>
          </a:xfrm>
          <a:prstGeom prst="rect">
            <a:avLst/>
          </a:prstGeom>
        </p:spPr>
      </p:pic>
    </p:spTree>
    <p:extLst>
      <p:ext uri="{BB962C8B-B14F-4D97-AF65-F5344CB8AC3E}">
        <p14:creationId xmlns:p14="http://schemas.microsoft.com/office/powerpoint/2010/main" val="538360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307D-8811-5041-83F7-CAA67A4E916E}"/>
              </a:ext>
            </a:extLst>
          </p:cNvPr>
          <p:cNvSpPr>
            <a:spLocks noGrp="1"/>
          </p:cNvSpPr>
          <p:nvPr>
            <p:ph type="title"/>
          </p:nvPr>
        </p:nvSpPr>
        <p:spPr/>
        <p:txBody>
          <a:bodyPr/>
          <a:lstStyle/>
          <a:p>
            <a:r>
              <a:rPr lang="en-US" dirty="0"/>
              <a:t>Candidate-Program Fit </a:t>
            </a:r>
          </a:p>
        </p:txBody>
      </p:sp>
      <p:grpSp>
        <p:nvGrpSpPr>
          <p:cNvPr id="3" name="Group 2"/>
          <p:cNvGrpSpPr/>
          <p:nvPr/>
        </p:nvGrpSpPr>
        <p:grpSpPr>
          <a:xfrm>
            <a:off x="542611" y="1827683"/>
            <a:ext cx="10811188" cy="3794700"/>
            <a:chOff x="1943243" y="1827683"/>
            <a:chExt cx="9410556" cy="3794700"/>
          </a:xfrm>
        </p:grpSpPr>
        <p:sp>
          <p:nvSpPr>
            <p:cNvPr id="7" name="Freeform 6"/>
            <p:cNvSpPr/>
            <p:nvPr/>
          </p:nvSpPr>
          <p:spPr>
            <a:xfrm>
              <a:off x="1943243" y="1827683"/>
              <a:ext cx="9410556"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9137" tIns="67871" rIns="67871" bIns="67872"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Explain how your experiences, personality traits, and leadership potential prepare you to be a successful resident</a:t>
              </a:r>
            </a:p>
          </p:txBody>
        </p:sp>
        <p:sp>
          <p:nvSpPr>
            <p:cNvPr id="9" name="Freeform 8"/>
            <p:cNvSpPr/>
            <p:nvPr/>
          </p:nvSpPr>
          <p:spPr>
            <a:xfrm>
              <a:off x="1943243" y="3211977"/>
              <a:ext cx="9410556"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9137" tIns="67871" rIns="67871" bIns="67872"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Describe how you can contribute to the institution’s mission </a:t>
              </a:r>
            </a:p>
          </p:txBody>
        </p:sp>
        <p:sp>
          <p:nvSpPr>
            <p:cNvPr id="11" name="Freeform 10"/>
            <p:cNvSpPr/>
            <p:nvPr/>
          </p:nvSpPr>
          <p:spPr>
            <a:xfrm>
              <a:off x="1943243" y="4596270"/>
              <a:ext cx="9410556"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9137" tIns="67871" rIns="67871" bIns="67872"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Highlight something about yourself that you are proud of and how it will help you throughout residency </a:t>
              </a:r>
            </a:p>
          </p:txBody>
        </p:sp>
      </p:grpSp>
      <p:pic>
        <p:nvPicPr>
          <p:cNvPr id="5" name="Picture 4">
            <a:extLst>
              <a:ext uri="{FF2B5EF4-FFF2-40B4-BE49-F238E27FC236}">
                <a16:creationId xmlns:a16="http://schemas.microsoft.com/office/drawing/2014/main" id="{2CFB433B-78F5-9946-B891-D2B7356506DD}"/>
              </a:ext>
            </a:extLst>
          </p:cNvPr>
          <p:cNvPicPr>
            <a:picLocks noChangeAspect="1"/>
          </p:cNvPicPr>
          <p:nvPr/>
        </p:nvPicPr>
        <p:blipFill>
          <a:blip r:embed="rId3"/>
          <a:stretch>
            <a:fillRect/>
          </a:stretch>
        </p:blipFill>
        <p:spPr>
          <a:xfrm>
            <a:off x="10821380" y="169387"/>
            <a:ext cx="1123081" cy="1123081"/>
          </a:xfrm>
          <a:prstGeom prst="rect">
            <a:avLst/>
          </a:prstGeom>
        </p:spPr>
      </p:pic>
    </p:spTree>
    <p:extLst>
      <p:ext uri="{BB962C8B-B14F-4D97-AF65-F5344CB8AC3E}">
        <p14:creationId xmlns:p14="http://schemas.microsoft.com/office/powerpoint/2010/main" val="3630614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8B931-0FDA-6743-89BD-929022EB414C}"/>
              </a:ext>
            </a:extLst>
          </p:cNvPr>
          <p:cNvSpPr>
            <a:spLocks noGrp="1"/>
          </p:cNvSpPr>
          <p:nvPr>
            <p:ph type="title"/>
          </p:nvPr>
        </p:nvSpPr>
        <p:spPr/>
        <p:txBody>
          <a:bodyPr/>
          <a:lstStyle/>
          <a:p>
            <a:r>
              <a:rPr lang="en-US" dirty="0"/>
              <a:t>Conclusion </a:t>
            </a:r>
          </a:p>
        </p:txBody>
      </p:sp>
      <p:grpSp>
        <p:nvGrpSpPr>
          <p:cNvPr id="3" name="Group 2"/>
          <p:cNvGrpSpPr/>
          <p:nvPr/>
        </p:nvGrpSpPr>
        <p:grpSpPr>
          <a:xfrm>
            <a:off x="411982" y="1825625"/>
            <a:ext cx="10941818" cy="4351338"/>
            <a:chOff x="838200" y="1825625"/>
            <a:chExt cx="10515600" cy="4351338"/>
          </a:xfrm>
        </p:grpSpPr>
        <p:sp>
          <p:nvSpPr>
            <p:cNvPr id="6" name="Rectangle 5"/>
            <p:cNvSpPr/>
            <p:nvPr/>
          </p:nvSpPr>
          <p:spPr>
            <a:xfrm>
              <a:off x="838200" y="1825625"/>
              <a:ext cx="10515600" cy="4351338"/>
            </a:xfrm>
            <a:prstGeom prst="rect">
              <a:avLst/>
            </a:prstGeom>
            <a:ln>
              <a:noFill/>
            </a:ln>
          </p:spPr>
        </p:sp>
        <p:sp>
          <p:nvSpPr>
            <p:cNvPr id="8" name="Freeform 7"/>
            <p:cNvSpPr/>
            <p:nvPr/>
          </p:nvSpPr>
          <p:spPr>
            <a:xfrm>
              <a:off x="1021682" y="1827683"/>
              <a:ext cx="10332117"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801" tIns="65966" rIns="65966" bIns="65967"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Thank reader for their time and considerations </a:t>
              </a:r>
            </a:p>
          </p:txBody>
        </p:sp>
        <p:sp>
          <p:nvSpPr>
            <p:cNvPr id="10" name="Freeform 9"/>
            <p:cNvSpPr/>
            <p:nvPr/>
          </p:nvSpPr>
          <p:spPr>
            <a:xfrm>
              <a:off x="1021682" y="3211977"/>
              <a:ext cx="10332117"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801" tIns="65966" rIns="65966" bIns="65967"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Provide hand-written signature </a:t>
              </a:r>
            </a:p>
          </p:txBody>
        </p:sp>
        <p:sp>
          <p:nvSpPr>
            <p:cNvPr id="12" name="Freeform 11"/>
            <p:cNvSpPr/>
            <p:nvPr/>
          </p:nvSpPr>
          <p:spPr>
            <a:xfrm>
              <a:off x="1021682" y="4596270"/>
              <a:ext cx="10332117" cy="1026113"/>
            </a:xfrm>
            <a:custGeom>
              <a:avLst/>
              <a:gdLst>
                <a:gd name="connsiteX0" fmla="*/ 171022 w 1026112"/>
                <a:gd name="connsiteY0" fmla="*/ 0 h 9410555"/>
                <a:gd name="connsiteX1" fmla="*/ 855090 w 1026112"/>
                <a:gd name="connsiteY1" fmla="*/ 0 h 9410555"/>
                <a:gd name="connsiteX2" fmla="*/ 1026112 w 1026112"/>
                <a:gd name="connsiteY2" fmla="*/ 171022 h 9410555"/>
                <a:gd name="connsiteX3" fmla="*/ 1026112 w 1026112"/>
                <a:gd name="connsiteY3" fmla="*/ 9410555 h 9410555"/>
                <a:gd name="connsiteX4" fmla="*/ 1026112 w 1026112"/>
                <a:gd name="connsiteY4" fmla="*/ 9410555 h 9410555"/>
                <a:gd name="connsiteX5" fmla="*/ 0 w 1026112"/>
                <a:gd name="connsiteY5" fmla="*/ 9410555 h 9410555"/>
                <a:gd name="connsiteX6" fmla="*/ 0 w 1026112"/>
                <a:gd name="connsiteY6" fmla="*/ 9410555 h 9410555"/>
                <a:gd name="connsiteX7" fmla="*/ 0 w 1026112"/>
                <a:gd name="connsiteY7" fmla="*/ 171022 h 9410555"/>
                <a:gd name="connsiteX8" fmla="*/ 171022 w 1026112"/>
                <a:gd name="connsiteY8" fmla="*/ 0 h 9410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6112" h="9410555">
                  <a:moveTo>
                    <a:pt x="1026112" y="1568459"/>
                  </a:moveTo>
                  <a:lnTo>
                    <a:pt x="1026112" y="7842096"/>
                  </a:lnTo>
                  <a:cubicBezTo>
                    <a:pt x="1026112" y="8708331"/>
                    <a:pt x="1017763" y="9410550"/>
                    <a:pt x="1007464" y="9410550"/>
                  </a:cubicBezTo>
                  <a:lnTo>
                    <a:pt x="0" y="9410550"/>
                  </a:lnTo>
                  <a:lnTo>
                    <a:pt x="0" y="9410550"/>
                  </a:lnTo>
                  <a:lnTo>
                    <a:pt x="0" y="5"/>
                  </a:lnTo>
                  <a:lnTo>
                    <a:pt x="0" y="5"/>
                  </a:lnTo>
                  <a:lnTo>
                    <a:pt x="1007464" y="5"/>
                  </a:lnTo>
                  <a:cubicBezTo>
                    <a:pt x="1017763" y="5"/>
                    <a:pt x="1026112" y="702224"/>
                    <a:pt x="1026112" y="1568459"/>
                  </a:cubicBez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801" tIns="65966" rIns="65966" bIns="65967"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Inform reader how you look forward to future communication</a:t>
              </a:r>
            </a:p>
            <a:p>
              <a:pPr marL="571500" lvl="2" indent="-342900" defTabSz="1111250">
                <a:lnSpc>
                  <a:spcPct val="90000"/>
                </a:lnSpc>
                <a:spcBef>
                  <a:spcPct val="0"/>
                </a:spcBef>
                <a:spcAft>
                  <a:spcPct val="15000"/>
                </a:spcAft>
                <a:buFont typeface="Wingdings" panose="05000000000000000000" pitchFamily="2" charset="2"/>
                <a:buChar char="Ø"/>
              </a:pPr>
              <a:r>
                <a:rPr lang="en-US" sz="2000" i="1" kern="1200" dirty="0"/>
                <a:t>Ex: hearing from the program, interviewing with the program, etc. </a:t>
              </a:r>
            </a:p>
          </p:txBody>
        </p:sp>
      </p:grpSp>
      <p:pic>
        <p:nvPicPr>
          <p:cNvPr id="5" name="Picture 4">
            <a:extLst>
              <a:ext uri="{FF2B5EF4-FFF2-40B4-BE49-F238E27FC236}">
                <a16:creationId xmlns:a16="http://schemas.microsoft.com/office/drawing/2014/main" id="{5EF3D2A2-2BE1-6846-8F72-573EE854089C}"/>
              </a:ext>
            </a:extLst>
          </p:cNvPr>
          <p:cNvPicPr>
            <a:picLocks noChangeAspect="1"/>
          </p:cNvPicPr>
          <p:nvPr/>
        </p:nvPicPr>
        <p:blipFill>
          <a:blip r:embed="rId3"/>
          <a:stretch>
            <a:fillRect/>
          </a:stretch>
        </p:blipFill>
        <p:spPr>
          <a:xfrm>
            <a:off x="10777414" y="188391"/>
            <a:ext cx="1200794" cy="1200794"/>
          </a:xfrm>
          <a:prstGeom prst="rect">
            <a:avLst/>
          </a:prstGeom>
        </p:spPr>
      </p:pic>
    </p:spTree>
    <p:extLst>
      <p:ext uri="{BB962C8B-B14F-4D97-AF65-F5344CB8AC3E}">
        <p14:creationId xmlns:p14="http://schemas.microsoft.com/office/powerpoint/2010/main" val="3825179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A7753-F81B-8F48-9F5A-0C284F141C9A}"/>
              </a:ext>
            </a:extLst>
          </p:cNvPr>
          <p:cNvSpPr>
            <a:spLocks noGrp="1"/>
          </p:cNvSpPr>
          <p:nvPr>
            <p:ph type="title"/>
          </p:nvPr>
        </p:nvSpPr>
        <p:spPr>
          <a:xfrm>
            <a:off x="524691" y="151113"/>
            <a:ext cx="10515600" cy="1325563"/>
          </a:xfrm>
        </p:spPr>
        <p:txBody>
          <a:bodyPr/>
          <a:lstStyle/>
          <a:p>
            <a:r>
              <a:rPr lang="en-US" dirty="0"/>
              <a:t>General Tips </a:t>
            </a:r>
          </a:p>
        </p:txBody>
      </p:sp>
      <p:grpSp>
        <p:nvGrpSpPr>
          <p:cNvPr id="3" name="Group 2"/>
          <p:cNvGrpSpPr/>
          <p:nvPr/>
        </p:nvGrpSpPr>
        <p:grpSpPr>
          <a:xfrm>
            <a:off x="1793865" y="1728316"/>
            <a:ext cx="8428189" cy="4605893"/>
            <a:chOff x="1793865" y="1420948"/>
            <a:chExt cx="8428189" cy="5018765"/>
          </a:xfrm>
        </p:grpSpPr>
        <p:sp>
          <p:nvSpPr>
            <p:cNvPr id="6" name="Freeform 5"/>
            <p:cNvSpPr/>
            <p:nvPr/>
          </p:nvSpPr>
          <p:spPr>
            <a:xfrm>
              <a:off x="4877503" y="4178800"/>
              <a:ext cx="2260913" cy="2260913"/>
            </a:xfrm>
            <a:custGeom>
              <a:avLst/>
              <a:gdLst>
                <a:gd name="connsiteX0" fmla="*/ 0 w 2260913"/>
                <a:gd name="connsiteY0" fmla="*/ 1130457 h 2260913"/>
                <a:gd name="connsiteX1" fmla="*/ 1130457 w 2260913"/>
                <a:gd name="connsiteY1" fmla="*/ 0 h 2260913"/>
                <a:gd name="connsiteX2" fmla="*/ 2260914 w 2260913"/>
                <a:gd name="connsiteY2" fmla="*/ 1130457 h 2260913"/>
                <a:gd name="connsiteX3" fmla="*/ 1130457 w 2260913"/>
                <a:gd name="connsiteY3" fmla="*/ 2260914 h 2260913"/>
                <a:gd name="connsiteX4" fmla="*/ 0 w 2260913"/>
                <a:gd name="connsiteY4" fmla="*/ 1130457 h 2260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0913" h="2260913">
                  <a:moveTo>
                    <a:pt x="0" y="1130457"/>
                  </a:moveTo>
                  <a:cubicBezTo>
                    <a:pt x="0" y="506123"/>
                    <a:pt x="506123" y="0"/>
                    <a:pt x="1130457" y="0"/>
                  </a:cubicBezTo>
                  <a:cubicBezTo>
                    <a:pt x="1754791" y="0"/>
                    <a:pt x="2260914" y="506123"/>
                    <a:pt x="2260914" y="1130457"/>
                  </a:cubicBezTo>
                  <a:cubicBezTo>
                    <a:pt x="2260914" y="1754791"/>
                    <a:pt x="1754791" y="2260914"/>
                    <a:pt x="1130457" y="2260914"/>
                  </a:cubicBezTo>
                  <a:cubicBezTo>
                    <a:pt x="506123" y="2260914"/>
                    <a:pt x="0" y="1754791"/>
                    <a:pt x="0" y="1130457"/>
                  </a:cubicBez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72378" tIns="372378" rIns="372378" bIns="372378" numCol="1" spcCol="1270" anchor="ctr" anchorCtr="0">
              <a:noAutofit/>
            </a:bodyPr>
            <a:lstStyle/>
            <a:p>
              <a:pPr lvl="0" algn="ctr" defTabSz="2889250">
                <a:lnSpc>
                  <a:spcPct val="90000"/>
                </a:lnSpc>
                <a:spcBef>
                  <a:spcPct val="0"/>
                </a:spcBef>
                <a:spcAft>
                  <a:spcPct val="35000"/>
                </a:spcAft>
              </a:pPr>
              <a:endParaRPr lang="en-US" sz="6500" kern="1200" dirty="0"/>
            </a:p>
          </p:txBody>
        </p:sp>
        <p:sp>
          <p:nvSpPr>
            <p:cNvPr id="7" name="Left Arrow 6"/>
            <p:cNvSpPr/>
            <p:nvPr/>
          </p:nvSpPr>
          <p:spPr>
            <a:xfrm rot="10800000">
              <a:off x="2585185" y="4987077"/>
              <a:ext cx="2166240" cy="644360"/>
            </a:xfrm>
            <a:prstGeom prst="leftArrow">
              <a:avLst>
                <a:gd name="adj1" fmla="val 60000"/>
                <a:gd name="adj2" fmla="val 50000"/>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1793865" y="4676201"/>
              <a:ext cx="1582639" cy="1266111"/>
            </a:xfrm>
            <a:custGeom>
              <a:avLst/>
              <a:gdLst>
                <a:gd name="connsiteX0" fmla="*/ 0 w 1582639"/>
                <a:gd name="connsiteY0" fmla="*/ 126611 h 1266111"/>
                <a:gd name="connsiteX1" fmla="*/ 126611 w 1582639"/>
                <a:gd name="connsiteY1" fmla="*/ 0 h 1266111"/>
                <a:gd name="connsiteX2" fmla="*/ 1456028 w 1582639"/>
                <a:gd name="connsiteY2" fmla="*/ 0 h 1266111"/>
                <a:gd name="connsiteX3" fmla="*/ 1582639 w 1582639"/>
                <a:gd name="connsiteY3" fmla="*/ 126611 h 1266111"/>
                <a:gd name="connsiteX4" fmla="*/ 1582639 w 1582639"/>
                <a:gd name="connsiteY4" fmla="*/ 1139500 h 1266111"/>
                <a:gd name="connsiteX5" fmla="*/ 1456028 w 1582639"/>
                <a:gd name="connsiteY5" fmla="*/ 1266111 h 1266111"/>
                <a:gd name="connsiteX6" fmla="*/ 126611 w 1582639"/>
                <a:gd name="connsiteY6" fmla="*/ 1266111 h 1266111"/>
                <a:gd name="connsiteX7" fmla="*/ 0 w 1582639"/>
                <a:gd name="connsiteY7" fmla="*/ 1139500 h 1266111"/>
                <a:gd name="connsiteX8" fmla="*/ 0 w 1582639"/>
                <a:gd name="connsiteY8" fmla="*/ 126611 h 126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639" h="1266111">
                  <a:moveTo>
                    <a:pt x="0" y="126611"/>
                  </a:moveTo>
                  <a:cubicBezTo>
                    <a:pt x="0" y="56686"/>
                    <a:pt x="56686" y="0"/>
                    <a:pt x="126611" y="0"/>
                  </a:cubicBezTo>
                  <a:lnTo>
                    <a:pt x="1456028" y="0"/>
                  </a:lnTo>
                  <a:cubicBezTo>
                    <a:pt x="1525953" y="0"/>
                    <a:pt x="1582639" y="56686"/>
                    <a:pt x="1582639" y="126611"/>
                  </a:cubicBezTo>
                  <a:lnTo>
                    <a:pt x="1582639" y="1139500"/>
                  </a:lnTo>
                  <a:cubicBezTo>
                    <a:pt x="1582639" y="1209425"/>
                    <a:pt x="1525953" y="1266111"/>
                    <a:pt x="1456028" y="1266111"/>
                  </a:cubicBezTo>
                  <a:lnTo>
                    <a:pt x="126611" y="1266111"/>
                  </a:lnTo>
                  <a:cubicBezTo>
                    <a:pt x="56686" y="1266111"/>
                    <a:pt x="0" y="1209425"/>
                    <a:pt x="0" y="1139500"/>
                  </a:cubicBezTo>
                  <a:lnTo>
                    <a:pt x="0" y="126611"/>
                  </a:lnTo>
                  <a:close/>
                </a:path>
              </a:pathLst>
            </a:custGeom>
            <a:solidFill>
              <a:schemeClr val="bg1">
                <a:lumMod val="7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563" tIns="67563" rIns="67563" bIns="67563" numCol="1" spcCol="1270" anchor="ctr" anchorCtr="0">
              <a:noAutofit/>
            </a:bodyPr>
            <a:lstStyle/>
            <a:p>
              <a:pPr lvl="0" algn="ctr" defTabSz="711200">
                <a:lnSpc>
                  <a:spcPct val="90000"/>
                </a:lnSpc>
                <a:spcBef>
                  <a:spcPct val="0"/>
                </a:spcBef>
                <a:spcAft>
                  <a:spcPct val="35000"/>
                </a:spcAft>
              </a:pPr>
              <a:r>
                <a:rPr lang="en-US" b="1" kern="1200" dirty="0">
                  <a:effectLst>
                    <a:outerShdw blurRad="38100" dist="38100" dir="2700000" algn="tl">
                      <a:srgbClr val="000000">
                        <a:alpha val="43137"/>
                      </a:srgbClr>
                    </a:outerShdw>
                  </a:effectLst>
                </a:rPr>
                <a:t>Spell check</a:t>
              </a:r>
            </a:p>
          </p:txBody>
        </p:sp>
        <p:sp>
          <p:nvSpPr>
            <p:cNvPr id="9" name="Left Arrow 8"/>
            <p:cNvSpPr/>
            <p:nvPr/>
          </p:nvSpPr>
          <p:spPr>
            <a:xfrm rot="12960000">
              <a:off x="3032019" y="3611862"/>
              <a:ext cx="2166240" cy="644360"/>
            </a:xfrm>
            <a:prstGeom prst="leftArrow">
              <a:avLst>
                <a:gd name="adj1" fmla="val 60000"/>
                <a:gd name="adj2" fmla="val 50000"/>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Freeform 9"/>
            <p:cNvSpPr/>
            <p:nvPr/>
          </p:nvSpPr>
          <p:spPr>
            <a:xfrm>
              <a:off x="2447557" y="2664344"/>
              <a:ext cx="1582639" cy="1266111"/>
            </a:xfrm>
            <a:custGeom>
              <a:avLst/>
              <a:gdLst>
                <a:gd name="connsiteX0" fmla="*/ 0 w 1582639"/>
                <a:gd name="connsiteY0" fmla="*/ 126611 h 1266111"/>
                <a:gd name="connsiteX1" fmla="*/ 126611 w 1582639"/>
                <a:gd name="connsiteY1" fmla="*/ 0 h 1266111"/>
                <a:gd name="connsiteX2" fmla="*/ 1456028 w 1582639"/>
                <a:gd name="connsiteY2" fmla="*/ 0 h 1266111"/>
                <a:gd name="connsiteX3" fmla="*/ 1582639 w 1582639"/>
                <a:gd name="connsiteY3" fmla="*/ 126611 h 1266111"/>
                <a:gd name="connsiteX4" fmla="*/ 1582639 w 1582639"/>
                <a:gd name="connsiteY4" fmla="*/ 1139500 h 1266111"/>
                <a:gd name="connsiteX5" fmla="*/ 1456028 w 1582639"/>
                <a:gd name="connsiteY5" fmla="*/ 1266111 h 1266111"/>
                <a:gd name="connsiteX6" fmla="*/ 126611 w 1582639"/>
                <a:gd name="connsiteY6" fmla="*/ 1266111 h 1266111"/>
                <a:gd name="connsiteX7" fmla="*/ 0 w 1582639"/>
                <a:gd name="connsiteY7" fmla="*/ 1139500 h 1266111"/>
                <a:gd name="connsiteX8" fmla="*/ 0 w 1582639"/>
                <a:gd name="connsiteY8" fmla="*/ 126611 h 126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639" h="1266111">
                  <a:moveTo>
                    <a:pt x="0" y="126611"/>
                  </a:moveTo>
                  <a:cubicBezTo>
                    <a:pt x="0" y="56686"/>
                    <a:pt x="56686" y="0"/>
                    <a:pt x="126611" y="0"/>
                  </a:cubicBezTo>
                  <a:lnTo>
                    <a:pt x="1456028" y="0"/>
                  </a:lnTo>
                  <a:cubicBezTo>
                    <a:pt x="1525953" y="0"/>
                    <a:pt x="1582639" y="56686"/>
                    <a:pt x="1582639" y="126611"/>
                  </a:cubicBezTo>
                  <a:lnTo>
                    <a:pt x="1582639" y="1139500"/>
                  </a:lnTo>
                  <a:cubicBezTo>
                    <a:pt x="1582639" y="1209425"/>
                    <a:pt x="1525953" y="1266111"/>
                    <a:pt x="1456028" y="1266111"/>
                  </a:cubicBezTo>
                  <a:lnTo>
                    <a:pt x="126611" y="1266111"/>
                  </a:lnTo>
                  <a:cubicBezTo>
                    <a:pt x="56686" y="1266111"/>
                    <a:pt x="0" y="1209425"/>
                    <a:pt x="0" y="1139500"/>
                  </a:cubicBezTo>
                  <a:lnTo>
                    <a:pt x="0" y="126611"/>
                  </a:lnTo>
                  <a:close/>
                </a:path>
              </a:pathLst>
            </a:custGeom>
            <a:solidFill>
              <a:srgbClr val="C00000"/>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563" tIns="67563" rIns="67563" bIns="67563" numCol="1" spcCol="1270" anchor="ctr" anchorCtr="0">
              <a:noAutofit/>
            </a:bodyPr>
            <a:lstStyle/>
            <a:p>
              <a:pPr lvl="0" algn="ctr" defTabSz="711200">
                <a:lnSpc>
                  <a:spcPct val="90000"/>
                </a:lnSpc>
                <a:spcBef>
                  <a:spcPct val="0"/>
                </a:spcBef>
                <a:spcAft>
                  <a:spcPct val="35000"/>
                </a:spcAft>
              </a:pPr>
              <a:r>
                <a:rPr lang="en-US" b="1" kern="1200" dirty="0">
                  <a:effectLst>
                    <a:outerShdw blurRad="38100" dist="38100" dir="2700000" algn="tl">
                      <a:srgbClr val="000000">
                        <a:alpha val="43137"/>
                      </a:srgbClr>
                    </a:outerShdw>
                  </a:effectLst>
                </a:rPr>
                <a:t>Avoid excessive pronouns (“I”, “me”, “my”)</a:t>
              </a:r>
            </a:p>
          </p:txBody>
        </p:sp>
        <p:sp>
          <p:nvSpPr>
            <p:cNvPr id="11" name="Left Arrow 10"/>
            <p:cNvSpPr/>
            <p:nvPr/>
          </p:nvSpPr>
          <p:spPr>
            <a:xfrm rot="15120000">
              <a:off x="4201846" y="2761933"/>
              <a:ext cx="2166240" cy="644360"/>
            </a:xfrm>
            <a:prstGeom prst="leftArrow">
              <a:avLst>
                <a:gd name="adj1" fmla="val 60000"/>
                <a:gd name="adj2" fmla="val 50000"/>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Freeform 11"/>
            <p:cNvSpPr/>
            <p:nvPr/>
          </p:nvSpPr>
          <p:spPr>
            <a:xfrm>
              <a:off x="4158944" y="1420948"/>
              <a:ext cx="1582639" cy="1266111"/>
            </a:xfrm>
            <a:custGeom>
              <a:avLst/>
              <a:gdLst>
                <a:gd name="connsiteX0" fmla="*/ 0 w 1582639"/>
                <a:gd name="connsiteY0" fmla="*/ 126611 h 1266111"/>
                <a:gd name="connsiteX1" fmla="*/ 126611 w 1582639"/>
                <a:gd name="connsiteY1" fmla="*/ 0 h 1266111"/>
                <a:gd name="connsiteX2" fmla="*/ 1456028 w 1582639"/>
                <a:gd name="connsiteY2" fmla="*/ 0 h 1266111"/>
                <a:gd name="connsiteX3" fmla="*/ 1582639 w 1582639"/>
                <a:gd name="connsiteY3" fmla="*/ 126611 h 1266111"/>
                <a:gd name="connsiteX4" fmla="*/ 1582639 w 1582639"/>
                <a:gd name="connsiteY4" fmla="*/ 1139500 h 1266111"/>
                <a:gd name="connsiteX5" fmla="*/ 1456028 w 1582639"/>
                <a:gd name="connsiteY5" fmla="*/ 1266111 h 1266111"/>
                <a:gd name="connsiteX6" fmla="*/ 126611 w 1582639"/>
                <a:gd name="connsiteY6" fmla="*/ 1266111 h 1266111"/>
                <a:gd name="connsiteX7" fmla="*/ 0 w 1582639"/>
                <a:gd name="connsiteY7" fmla="*/ 1139500 h 1266111"/>
                <a:gd name="connsiteX8" fmla="*/ 0 w 1582639"/>
                <a:gd name="connsiteY8" fmla="*/ 126611 h 126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639" h="1266111">
                  <a:moveTo>
                    <a:pt x="0" y="126611"/>
                  </a:moveTo>
                  <a:cubicBezTo>
                    <a:pt x="0" y="56686"/>
                    <a:pt x="56686" y="0"/>
                    <a:pt x="126611" y="0"/>
                  </a:cubicBezTo>
                  <a:lnTo>
                    <a:pt x="1456028" y="0"/>
                  </a:lnTo>
                  <a:cubicBezTo>
                    <a:pt x="1525953" y="0"/>
                    <a:pt x="1582639" y="56686"/>
                    <a:pt x="1582639" y="126611"/>
                  </a:cubicBezTo>
                  <a:lnTo>
                    <a:pt x="1582639" y="1139500"/>
                  </a:lnTo>
                  <a:cubicBezTo>
                    <a:pt x="1582639" y="1209425"/>
                    <a:pt x="1525953" y="1266111"/>
                    <a:pt x="1456028" y="1266111"/>
                  </a:cubicBezTo>
                  <a:lnTo>
                    <a:pt x="126611" y="1266111"/>
                  </a:lnTo>
                  <a:cubicBezTo>
                    <a:pt x="56686" y="1266111"/>
                    <a:pt x="0" y="1209425"/>
                    <a:pt x="0" y="1139500"/>
                  </a:cubicBezTo>
                  <a:lnTo>
                    <a:pt x="0" y="126611"/>
                  </a:lnTo>
                  <a:close/>
                </a:path>
              </a:pathLst>
            </a:custGeom>
            <a:solidFill>
              <a:schemeClr val="bg1">
                <a:lumMod val="50000"/>
              </a:schemeClr>
            </a:solidFill>
            <a:ln>
              <a:solidFill>
                <a:schemeClr val="bg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563" tIns="67563" rIns="67563" bIns="67563" numCol="1" spcCol="1270" anchor="ctr" anchorCtr="0">
              <a:noAutofit/>
            </a:bodyPr>
            <a:lstStyle/>
            <a:p>
              <a:pPr lvl="0" algn="ctr" defTabSz="711200">
                <a:lnSpc>
                  <a:spcPct val="90000"/>
                </a:lnSpc>
                <a:spcBef>
                  <a:spcPct val="0"/>
                </a:spcBef>
                <a:spcAft>
                  <a:spcPct val="35000"/>
                </a:spcAft>
              </a:pPr>
              <a:r>
                <a:rPr lang="en-US" b="1" kern="1200" dirty="0">
                  <a:effectLst>
                    <a:outerShdw blurRad="38100" dist="38100" dir="2700000" algn="tl">
                      <a:srgbClr val="000000">
                        <a:alpha val="43137"/>
                      </a:srgbClr>
                    </a:outerShdw>
                  </a:effectLst>
                </a:rPr>
                <a:t>Utilize power verbs </a:t>
              </a:r>
            </a:p>
          </p:txBody>
        </p:sp>
        <p:sp>
          <p:nvSpPr>
            <p:cNvPr id="13" name="Left Arrow 12"/>
            <p:cNvSpPr/>
            <p:nvPr/>
          </p:nvSpPr>
          <p:spPr>
            <a:xfrm rot="17280000">
              <a:off x="5647833" y="2761933"/>
              <a:ext cx="2166240" cy="644360"/>
            </a:xfrm>
            <a:prstGeom prst="leftArrow">
              <a:avLst>
                <a:gd name="adj1" fmla="val 60000"/>
                <a:gd name="adj2" fmla="val 50000"/>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Freeform 13"/>
            <p:cNvSpPr/>
            <p:nvPr/>
          </p:nvSpPr>
          <p:spPr>
            <a:xfrm>
              <a:off x="6274336" y="1420948"/>
              <a:ext cx="1582639" cy="1266111"/>
            </a:xfrm>
            <a:custGeom>
              <a:avLst/>
              <a:gdLst>
                <a:gd name="connsiteX0" fmla="*/ 0 w 1582639"/>
                <a:gd name="connsiteY0" fmla="*/ 126611 h 1266111"/>
                <a:gd name="connsiteX1" fmla="*/ 126611 w 1582639"/>
                <a:gd name="connsiteY1" fmla="*/ 0 h 1266111"/>
                <a:gd name="connsiteX2" fmla="*/ 1456028 w 1582639"/>
                <a:gd name="connsiteY2" fmla="*/ 0 h 1266111"/>
                <a:gd name="connsiteX3" fmla="*/ 1582639 w 1582639"/>
                <a:gd name="connsiteY3" fmla="*/ 126611 h 1266111"/>
                <a:gd name="connsiteX4" fmla="*/ 1582639 w 1582639"/>
                <a:gd name="connsiteY4" fmla="*/ 1139500 h 1266111"/>
                <a:gd name="connsiteX5" fmla="*/ 1456028 w 1582639"/>
                <a:gd name="connsiteY5" fmla="*/ 1266111 h 1266111"/>
                <a:gd name="connsiteX6" fmla="*/ 126611 w 1582639"/>
                <a:gd name="connsiteY6" fmla="*/ 1266111 h 1266111"/>
                <a:gd name="connsiteX7" fmla="*/ 0 w 1582639"/>
                <a:gd name="connsiteY7" fmla="*/ 1139500 h 1266111"/>
                <a:gd name="connsiteX8" fmla="*/ 0 w 1582639"/>
                <a:gd name="connsiteY8" fmla="*/ 126611 h 126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639" h="1266111">
                  <a:moveTo>
                    <a:pt x="0" y="126611"/>
                  </a:moveTo>
                  <a:cubicBezTo>
                    <a:pt x="0" y="56686"/>
                    <a:pt x="56686" y="0"/>
                    <a:pt x="126611" y="0"/>
                  </a:cubicBezTo>
                  <a:lnTo>
                    <a:pt x="1456028" y="0"/>
                  </a:lnTo>
                  <a:cubicBezTo>
                    <a:pt x="1525953" y="0"/>
                    <a:pt x="1582639" y="56686"/>
                    <a:pt x="1582639" y="126611"/>
                  </a:cubicBezTo>
                  <a:lnTo>
                    <a:pt x="1582639" y="1139500"/>
                  </a:lnTo>
                  <a:cubicBezTo>
                    <a:pt x="1582639" y="1209425"/>
                    <a:pt x="1525953" y="1266111"/>
                    <a:pt x="1456028" y="1266111"/>
                  </a:cubicBezTo>
                  <a:lnTo>
                    <a:pt x="126611" y="1266111"/>
                  </a:lnTo>
                  <a:cubicBezTo>
                    <a:pt x="56686" y="1266111"/>
                    <a:pt x="0" y="1209425"/>
                    <a:pt x="0" y="1139500"/>
                  </a:cubicBezTo>
                  <a:lnTo>
                    <a:pt x="0" y="126611"/>
                  </a:lnTo>
                  <a:close/>
                </a:path>
              </a:pathLst>
            </a:custGeom>
            <a:solidFill>
              <a:schemeClr val="bg1">
                <a:lumMod val="7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563" tIns="67563" rIns="67563" bIns="67563" numCol="1" spcCol="1270" anchor="ctr" anchorCtr="0">
              <a:noAutofit/>
            </a:bodyPr>
            <a:lstStyle/>
            <a:p>
              <a:pPr lvl="0" algn="ctr" defTabSz="711200">
                <a:lnSpc>
                  <a:spcPct val="90000"/>
                </a:lnSpc>
                <a:spcBef>
                  <a:spcPct val="0"/>
                </a:spcBef>
                <a:spcAft>
                  <a:spcPct val="35000"/>
                </a:spcAft>
              </a:pPr>
              <a:r>
                <a:rPr lang="en-US" b="1" kern="1200" dirty="0">
                  <a:effectLst>
                    <a:outerShdw blurRad="38100" dist="38100" dir="2700000" algn="tl">
                      <a:srgbClr val="000000">
                        <a:alpha val="43137"/>
                      </a:srgbClr>
                    </a:outerShdw>
                  </a:effectLst>
                </a:rPr>
                <a:t>Ensure accuracy each letter of intent </a:t>
              </a:r>
            </a:p>
          </p:txBody>
        </p:sp>
        <p:sp>
          <p:nvSpPr>
            <p:cNvPr id="15" name="Left Arrow 14"/>
            <p:cNvSpPr/>
            <p:nvPr/>
          </p:nvSpPr>
          <p:spPr>
            <a:xfrm rot="19440000">
              <a:off x="6817660" y="3611862"/>
              <a:ext cx="2166240" cy="644360"/>
            </a:xfrm>
            <a:prstGeom prst="leftArrow">
              <a:avLst>
                <a:gd name="adj1" fmla="val 60000"/>
                <a:gd name="adj2" fmla="val 50000"/>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Freeform 15"/>
            <p:cNvSpPr/>
            <p:nvPr/>
          </p:nvSpPr>
          <p:spPr>
            <a:xfrm>
              <a:off x="7985724" y="2664344"/>
              <a:ext cx="1582639" cy="1266111"/>
            </a:xfrm>
            <a:custGeom>
              <a:avLst/>
              <a:gdLst>
                <a:gd name="connsiteX0" fmla="*/ 0 w 1582639"/>
                <a:gd name="connsiteY0" fmla="*/ 126611 h 1266111"/>
                <a:gd name="connsiteX1" fmla="*/ 126611 w 1582639"/>
                <a:gd name="connsiteY1" fmla="*/ 0 h 1266111"/>
                <a:gd name="connsiteX2" fmla="*/ 1456028 w 1582639"/>
                <a:gd name="connsiteY2" fmla="*/ 0 h 1266111"/>
                <a:gd name="connsiteX3" fmla="*/ 1582639 w 1582639"/>
                <a:gd name="connsiteY3" fmla="*/ 126611 h 1266111"/>
                <a:gd name="connsiteX4" fmla="*/ 1582639 w 1582639"/>
                <a:gd name="connsiteY4" fmla="*/ 1139500 h 1266111"/>
                <a:gd name="connsiteX5" fmla="*/ 1456028 w 1582639"/>
                <a:gd name="connsiteY5" fmla="*/ 1266111 h 1266111"/>
                <a:gd name="connsiteX6" fmla="*/ 126611 w 1582639"/>
                <a:gd name="connsiteY6" fmla="*/ 1266111 h 1266111"/>
                <a:gd name="connsiteX7" fmla="*/ 0 w 1582639"/>
                <a:gd name="connsiteY7" fmla="*/ 1139500 h 1266111"/>
                <a:gd name="connsiteX8" fmla="*/ 0 w 1582639"/>
                <a:gd name="connsiteY8" fmla="*/ 126611 h 126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639" h="1266111">
                  <a:moveTo>
                    <a:pt x="0" y="126611"/>
                  </a:moveTo>
                  <a:cubicBezTo>
                    <a:pt x="0" y="56686"/>
                    <a:pt x="56686" y="0"/>
                    <a:pt x="126611" y="0"/>
                  </a:cubicBezTo>
                  <a:lnTo>
                    <a:pt x="1456028" y="0"/>
                  </a:lnTo>
                  <a:cubicBezTo>
                    <a:pt x="1525953" y="0"/>
                    <a:pt x="1582639" y="56686"/>
                    <a:pt x="1582639" y="126611"/>
                  </a:cubicBezTo>
                  <a:lnTo>
                    <a:pt x="1582639" y="1139500"/>
                  </a:lnTo>
                  <a:cubicBezTo>
                    <a:pt x="1582639" y="1209425"/>
                    <a:pt x="1525953" y="1266111"/>
                    <a:pt x="1456028" y="1266111"/>
                  </a:cubicBezTo>
                  <a:lnTo>
                    <a:pt x="126611" y="1266111"/>
                  </a:lnTo>
                  <a:cubicBezTo>
                    <a:pt x="56686" y="1266111"/>
                    <a:pt x="0" y="1209425"/>
                    <a:pt x="0" y="1139500"/>
                  </a:cubicBezTo>
                  <a:lnTo>
                    <a:pt x="0" y="126611"/>
                  </a:lnTo>
                  <a:close/>
                </a:path>
              </a:pathLst>
            </a:custGeom>
            <a:solidFill>
              <a:srgbClr val="C00000"/>
            </a:solidFill>
            <a:ln>
              <a:solidFill>
                <a:srgbClr val="C0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563" tIns="67563" rIns="67563" bIns="67563" numCol="1" spcCol="1270" anchor="ctr" anchorCtr="0">
              <a:noAutofit/>
            </a:bodyPr>
            <a:lstStyle/>
            <a:p>
              <a:pPr lvl="0" algn="ctr" defTabSz="711200">
                <a:lnSpc>
                  <a:spcPct val="90000"/>
                </a:lnSpc>
                <a:spcBef>
                  <a:spcPct val="0"/>
                </a:spcBef>
                <a:spcAft>
                  <a:spcPct val="35000"/>
                </a:spcAft>
              </a:pPr>
              <a:r>
                <a:rPr lang="en-US" b="1" kern="1200" dirty="0">
                  <a:effectLst>
                    <a:outerShdw blurRad="38100" dist="38100" dir="2700000" algn="tl">
                      <a:srgbClr val="000000">
                        <a:alpha val="43137"/>
                      </a:srgbClr>
                    </a:outerShdw>
                  </a:effectLst>
                </a:rPr>
                <a:t>Avoid sounding overconfident</a:t>
              </a:r>
            </a:p>
          </p:txBody>
        </p:sp>
        <p:sp>
          <p:nvSpPr>
            <p:cNvPr id="17" name="Left Arrow 16"/>
            <p:cNvSpPr/>
            <p:nvPr/>
          </p:nvSpPr>
          <p:spPr>
            <a:xfrm>
              <a:off x="7264494" y="4987077"/>
              <a:ext cx="2166240" cy="644360"/>
            </a:xfrm>
            <a:prstGeom prst="leftArrow">
              <a:avLst>
                <a:gd name="adj1" fmla="val 60000"/>
                <a:gd name="adj2" fmla="val 50000"/>
              </a:avLst>
            </a:prstGeom>
            <a:solidFill>
              <a:schemeClr val="tx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Freeform 17"/>
            <p:cNvSpPr/>
            <p:nvPr/>
          </p:nvSpPr>
          <p:spPr>
            <a:xfrm>
              <a:off x="8639415" y="4676201"/>
              <a:ext cx="1582639" cy="1266111"/>
            </a:xfrm>
            <a:custGeom>
              <a:avLst/>
              <a:gdLst>
                <a:gd name="connsiteX0" fmla="*/ 0 w 1582639"/>
                <a:gd name="connsiteY0" fmla="*/ 126611 h 1266111"/>
                <a:gd name="connsiteX1" fmla="*/ 126611 w 1582639"/>
                <a:gd name="connsiteY1" fmla="*/ 0 h 1266111"/>
                <a:gd name="connsiteX2" fmla="*/ 1456028 w 1582639"/>
                <a:gd name="connsiteY2" fmla="*/ 0 h 1266111"/>
                <a:gd name="connsiteX3" fmla="*/ 1582639 w 1582639"/>
                <a:gd name="connsiteY3" fmla="*/ 126611 h 1266111"/>
                <a:gd name="connsiteX4" fmla="*/ 1582639 w 1582639"/>
                <a:gd name="connsiteY4" fmla="*/ 1139500 h 1266111"/>
                <a:gd name="connsiteX5" fmla="*/ 1456028 w 1582639"/>
                <a:gd name="connsiteY5" fmla="*/ 1266111 h 1266111"/>
                <a:gd name="connsiteX6" fmla="*/ 126611 w 1582639"/>
                <a:gd name="connsiteY6" fmla="*/ 1266111 h 1266111"/>
                <a:gd name="connsiteX7" fmla="*/ 0 w 1582639"/>
                <a:gd name="connsiteY7" fmla="*/ 1139500 h 1266111"/>
                <a:gd name="connsiteX8" fmla="*/ 0 w 1582639"/>
                <a:gd name="connsiteY8" fmla="*/ 126611 h 126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639" h="1266111">
                  <a:moveTo>
                    <a:pt x="0" y="126611"/>
                  </a:moveTo>
                  <a:cubicBezTo>
                    <a:pt x="0" y="56686"/>
                    <a:pt x="56686" y="0"/>
                    <a:pt x="126611" y="0"/>
                  </a:cubicBezTo>
                  <a:lnTo>
                    <a:pt x="1456028" y="0"/>
                  </a:lnTo>
                  <a:cubicBezTo>
                    <a:pt x="1525953" y="0"/>
                    <a:pt x="1582639" y="56686"/>
                    <a:pt x="1582639" y="126611"/>
                  </a:cubicBezTo>
                  <a:lnTo>
                    <a:pt x="1582639" y="1139500"/>
                  </a:lnTo>
                  <a:cubicBezTo>
                    <a:pt x="1582639" y="1209425"/>
                    <a:pt x="1525953" y="1266111"/>
                    <a:pt x="1456028" y="1266111"/>
                  </a:cubicBezTo>
                  <a:lnTo>
                    <a:pt x="126611" y="1266111"/>
                  </a:lnTo>
                  <a:cubicBezTo>
                    <a:pt x="56686" y="1266111"/>
                    <a:pt x="0" y="1209425"/>
                    <a:pt x="0" y="1139500"/>
                  </a:cubicBezTo>
                  <a:lnTo>
                    <a:pt x="0" y="126611"/>
                  </a:lnTo>
                  <a:close/>
                </a:path>
              </a:pathLst>
            </a:custGeom>
            <a:solidFill>
              <a:schemeClr val="bg1">
                <a:lumMod val="50000"/>
              </a:schemeClr>
            </a:solidFill>
            <a:ln>
              <a:solidFill>
                <a:schemeClr val="bg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563" tIns="67563" rIns="67563" bIns="67563" numCol="1" spcCol="1270" anchor="ctr" anchorCtr="0">
              <a:noAutofit/>
            </a:bodyPr>
            <a:lstStyle/>
            <a:p>
              <a:pPr lvl="0" algn="ctr" defTabSz="711200">
                <a:lnSpc>
                  <a:spcPct val="90000"/>
                </a:lnSpc>
                <a:spcBef>
                  <a:spcPct val="0"/>
                </a:spcBef>
                <a:spcAft>
                  <a:spcPct val="35000"/>
                </a:spcAft>
              </a:pPr>
              <a:r>
                <a:rPr lang="en-US" b="1" kern="1200" dirty="0">
                  <a:effectLst>
                    <a:outerShdw blurRad="38100" dist="38100" dir="2700000" algn="tl">
                      <a:srgbClr val="000000">
                        <a:alpha val="43137"/>
                      </a:srgbClr>
                    </a:outerShdw>
                  </a:effectLst>
                </a:rPr>
                <a:t>Individualize letters to each specific program </a:t>
              </a:r>
            </a:p>
          </p:txBody>
        </p:sp>
      </p:grpSp>
      <p:pic>
        <p:nvPicPr>
          <p:cNvPr id="5" name="Picture 4">
            <a:extLst>
              <a:ext uri="{FF2B5EF4-FFF2-40B4-BE49-F238E27FC236}">
                <a16:creationId xmlns:a16="http://schemas.microsoft.com/office/drawing/2014/main" id="{FF6DA1B5-F312-D142-8F20-A6620E724AAC}"/>
              </a:ext>
            </a:extLst>
          </p:cNvPr>
          <p:cNvPicPr>
            <a:picLocks noChangeAspect="1"/>
          </p:cNvPicPr>
          <p:nvPr/>
        </p:nvPicPr>
        <p:blipFill>
          <a:blip r:embed="rId3"/>
          <a:stretch>
            <a:fillRect/>
          </a:stretch>
        </p:blipFill>
        <p:spPr>
          <a:xfrm flipH="1">
            <a:off x="10814538" y="232311"/>
            <a:ext cx="1158780" cy="1158780"/>
          </a:xfrm>
          <a:prstGeom prst="rect">
            <a:avLst/>
          </a:prstGeom>
        </p:spPr>
      </p:pic>
      <p:pic>
        <p:nvPicPr>
          <p:cNvPr id="19" name="Picture 2" descr="C:\Users\mcdaneld\Downloads\rememb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95522" y="4183942"/>
            <a:ext cx="2039622" cy="2039622"/>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804F84F7-0D10-6C46-B7CC-3235E22C257A}"/>
              </a:ext>
            </a:extLst>
          </p:cNvPr>
          <p:cNvSpPr txBox="1"/>
          <p:nvPr/>
        </p:nvSpPr>
        <p:spPr>
          <a:xfrm>
            <a:off x="156754" y="6361611"/>
            <a:ext cx="5400837" cy="400110"/>
          </a:xfrm>
          <a:prstGeom prst="rect">
            <a:avLst/>
          </a:prstGeom>
          <a:noFill/>
        </p:spPr>
        <p:txBody>
          <a:bodyPr wrap="none" rtlCol="0">
            <a:spAutoFit/>
          </a:bodyPr>
          <a:lstStyle/>
          <a:p>
            <a:r>
              <a:rPr lang="en-US" sz="1000" dirty="0">
                <a:solidFill>
                  <a:prstClr val="black"/>
                </a:solidFill>
                <a:hlinkClick r:id="rId5"/>
              </a:rPr>
              <a:t>https://www.ashp.org/Professional-Development/Residency-Information/Student-Residency-Guide</a:t>
            </a:r>
            <a:r>
              <a:rPr lang="en-US" sz="1000" dirty="0">
                <a:solidFill>
                  <a:prstClr val="black"/>
                </a:solidFill>
              </a:rPr>
              <a:t> </a:t>
            </a:r>
          </a:p>
          <a:p>
            <a:endParaRPr lang="en-US" sz="1000" dirty="0"/>
          </a:p>
        </p:txBody>
      </p:sp>
    </p:spTree>
    <p:extLst>
      <p:ext uri="{BB962C8B-B14F-4D97-AF65-F5344CB8AC3E}">
        <p14:creationId xmlns:p14="http://schemas.microsoft.com/office/powerpoint/2010/main" val="3481458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9C360E-E2A7-8C4E-9798-F9CAE41C5982}"/>
              </a:ext>
            </a:extLst>
          </p:cNvPr>
          <p:cNvPicPr>
            <a:picLocks noChangeAspect="1"/>
          </p:cNvPicPr>
          <p:nvPr/>
        </p:nvPicPr>
        <p:blipFill>
          <a:blip r:embed="rId3"/>
          <a:stretch>
            <a:fillRect/>
          </a:stretch>
        </p:blipFill>
        <p:spPr>
          <a:xfrm>
            <a:off x="3759200" y="1862666"/>
            <a:ext cx="3993621" cy="3993621"/>
          </a:xfrm>
          <a:prstGeom prst="rect">
            <a:avLst/>
          </a:prstGeom>
        </p:spPr>
      </p:pic>
    </p:spTree>
    <p:extLst>
      <p:ext uri="{BB962C8B-B14F-4D97-AF65-F5344CB8AC3E}">
        <p14:creationId xmlns:p14="http://schemas.microsoft.com/office/powerpoint/2010/main" val="81623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19F87-C03E-459A-A342-C9BE3D5584CD}"/>
              </a:ext>
            </a:extLst>
          </p:cNvPr>
          <p:cNvSpPr>
            <a:spLocks noGrp="1"/>
          </p:cNvSpPr>
          <p:nvPr>
            <p:ph type="title"/>
          </p:nvPr>
        </p:nvSpPr>
        <p:spPr/>
        <p:txBody>
          <a:bodyPr/>
          <a:lstStyle/>
          <a:p>
            <a:r>
              <a:rPr lang="en-US" dirty="0"/>
              <a:t>Choosing Your References</a:t>
            </a:r>
          </a:p>
        </p:txBody>
      </p:sp>
      <p:grpSp>
        <p:nvGrpSpPr>
          <p:cNvPr id="5" name="Group 4"/>
          <p:cNvGrpSpPr/>
          <p:nvPr/>
        </p:nvGrpSpPr>
        <p:grpSpPr>
          <a:xfrm>
            <a:off x="2786331" y="1999694"/>
            <a:ext cx="8567468" cy="4003200"/>
            <a:chOff x="3627862" y="1999694"/>
            <a:chExt cx="7725938" cy="4003200"/>
          </a:xfrm>
        </p:grpSpPr>
        <p:sp>
          <p:nvSpPr>
            <p:cNvPr id="6" name="Freeform 5"/>
            <p:cNvSpPr/>
            <p:nvPr/>
          </p:nvSpPr>
          <p:spPr>
            <a:xfrm>
              <a:off x="3627862" y="1999694"/>
              <a:ext cx="7725938" cy="1272960"/>
            </a:xfrm>
            <a:custGeom>
              <a:avLst/>
              <a:gdLst>
                <a:gd name="connsiteX0" fmla="*/ 0 w 10515600"/>
                <a:gd name="connsiteY0" fmla="*/ 212164 h 1272960"/>
                <a:gd name="connsiteX1" fmla="*/ 212164 w 10515600"/>
                <a:gd name="connsiteY1" fmla="*/ 0 h 1272960"/>
                <a:gd name="connsiteX2" fmla="*/ 10303436 w 10515600"/>
                <a:gd name="connsiteY2" fmla="*/ 0 h 1272960"/>
                <a:gd name="connsiteX3" fmla="*/ 10515600 w 10515600"/>
                <a:gd name="connsiteY3" fmla="*/ 212164 h 1272960"/>
                <a:gd name="connsiteX4" fmla="*/ 10515600 w 10515600"/>
                <a:gd name="connsiteY4" fmla="*/ 1060796 h 1272960"/>
                <a:gd name="connsiteX5" fmla="*/ 10303436 w 10515600"/>
                <a:gd name="connsiteY5" fmla="*/ 1272960 h 1272960"/>
                <a:gd name="connsiteX6" fmla="*/ 212164 w 10515600"/>
                <a:gd name="connsiteY6" fmla="*/ 1272960 h 1272960"/>
                <a:gd name="connsiteX7" fmla="*/ 0 w 10515600"/>
                <a:gd name="connsiteY7" fmla="*/ 1060796 h 1272960"/>
                <a:gd name="connsiteX8" fmla="*/ 0 w 10515600"/>
                <a:gd name="connsiteY8" fmla="*/ 212164 h 127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272960">
                  <a:moveTo>
                    <a:pt x="0" y="212164"/>
                  </a:moveTo>
                  <a:cubicBezTo>
                    <a:pt x="0" y="94989"/>
                    <a:pt x="94989" y="0"/>
                    <a:pt x="212164" y="0"/>
                  </a:cubicBezTo>
                  <a:lnTo>
                    <a:pt x="10303436" y="0"/>
                  </a:lnTo>
                  <a:cubicBezTo>
                    <a:pt x="10420611" y="0"/>
                    <a:pt x="10515600" y="94989"/>
                    <a:pt x="10515600" y="212164"/>
                  </a:cubicBezTo>
                  <a:lnTo>
                    <a:pt x="10515600" y="1060796"/>
                  </a:lnTo>
                  <a:cubicBezTo>
                    <a:pt x="10515600" y="1177971"/>
                    <a:pt x="10420611" y="1272960"/>
                    <a:pt x="10303436" y="1272960"/>
                  </a:cubicBezTo>
                  <a:lnTo>
                    <a:pt x="212164" y="1272960"/>
                  </a:lnTo>
                  <a:cubicBezTo>
                    <a:pt x="94989" y="1272960"/>
                    <a:pt x="0" y="1177971"/>
                    <a:pt x="0" y="1060796"/>
                  </a:cubicBezTo>
                  <a:lnTo>
                    <a:pt x="0" y="212164"/>
                  </a:lnTo>
                  <a:close/>
                </a:path>
              </a:pathLst>
            </a:custGeom>
            <a:noFill/>
            <a:ln w="285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061" tIns="184061" rIns="184061" bIns="184061" numCol="1" spcCol="1270" anchor="ctr" anchorCtr="0">
              <a:noAutofit/>
            </a:bodyPr>
            <a:lstStyle/>
            <a:p>
              <a:pPr lvl="0" algn="l" defTabSz="1422400" rtl="0">
                <a:lnSpc>
                  <a:spcPct val="90000"/>
                </a:lnSpc>
                <a:spcBef>
                  <a:spcPct val="0"/>
                </a:spcBef>
                <a:spcAft>
                  <a:spcPct val="35000"/>
                </a:spcAft>
              </a:pPr>
              <a:r>
                <a:rPr lang="en-US" sz="2800" kern="1200" dirty="0">
                  <a:solidFill>
                    <a:schemeClr val="tx1"/>
                  </a:solidFill>
                </a:rPr>
                <a:t>Identify individuals that can illustrate your assets and unique qualities that will predict success in your future position</a:t>
              </a:r>
            </a:p>
          </p:txBody>
        </p:sp>
        <p:sp>
          <p:nvSpPr>
            <p:cNvPr id="7" name="Freeform 6"/>
            <p:cNvSpPr/>
            <p:nvPr/>
          </p:nvSpPr>
          <p:spPr>
            <a:xfrm>
              <a:off x="3627862" y="3364814"/>
              <a:ext cx="7725938" cy="1272960"/>
            </a:xfrm>
            <a:custGeom>
              <a:avLst/>
              <a:gdLst>
                <a:gd name="connsiteX0" fmla="*/ 0 w 10515600"/>
                <a:gd name="connsiteY0" fmla="*/ 212164 h 1272960"/>
                <a:gd name="connsiteX1" fmla="*/ 212164 w 10515600"/>
                <a:gd name="connsiteY1" fmla="*/ 0 h 1272960"/>
                <a:gd name="connsiteX2" fmla="*/ 10303436 w 10515600"/>
                <a:gd name="connsiteY2" fmla="*/ 0 h 1272960"/>
                <a:gd name="connsiteX3" fmla="*/ 10515600 w 10515600"/>
                <a:gd name="connsiteY3" fmla="*/ 212164 h 1272960"/>
                <a:gd name="connsiteX4" fmla="*/ 10515600 w 10515600"/>
                <a:gd name="connsiteY4" fmla="*/ 1060796 h 1272960"/>
                <a:gd name="connsiteX5" fmla="*/ 10303436 w 10515600"/>
                <a:gd name="connsiteY5" fmla="*/ 1272960 h 1272960"/>
                <a:gd name="connsiteX6" fmla="*/ 212164 w 10515600"/>
                <a:gd name="connsiteY6" fmla="*/ 1272960 h 1272960"/>
                <a:gd name="connsiteX7" fmla="*/ 0 w 10515600"/>
                <a:gd name="connsiteY7" fmla="*/ 1060796 h 1272960"/>
                <a:gd name="connsiteX8" fmla="*/ 0 w 10515600"/>
                <a:gd name="connsiteY8" fmla="*/ 212164 h 127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272960">
                  <a:moveTo>
                    <a:pt x="0" y="212164"/>
                  </a:moveTo>
                  <a:cubicBezTo>
                    <a:pt x="0" y="94989"/>
                    <a:pt x="94989" y="0"/>
                    <a:pt x="212164" y="0"/>
                  </a:cubicBezTo>
                  <a:lnTo>
                    <a:pt x="10303436" y="0"/>
                  </a:lnTo>
                  <a:cubicBezTo>
                    <a:pt x="10420611" y="0"/>
                    <a:pt x="10515600" y="94989"/>
                    <a:pt x="10515600" y="212164"/>
                  </a:cubicBezTo>
                  <a:lnTo>
                    <a:pt x="10515600" y="1060796"/>
                  </a:lnTo>
                  <a:cubicBezTo>
                    <a:pt x="10515600" y="1177971"/>
                    <a:pt x="10420611" y="1272960"/>
                    <a:pt x="10303436" y="1272960"/>
                  </a:cubicBezTo>
                  <a:lnTo>
                    <a:pt x="212164" y="1272960"/>
                  </a:lnTo>
                  <a:cubicBezTo>
                    <a:pt x="94989" y="1272960"/>
                    <a:pt x="0" y="1177971"/>
                    <a:pt x="0" y="1060796"/>
                  </a:cubicBezTo>
                  <a:lnTo>
                    <a:pt x="0" y="212164"/>
                  </a:lnTo>
                  <a:close/>
                </a:path>
              </a:pathLst>
            </a:custGeom>
            <a:noFill/>
            <a:ln w="285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061" tIns="184061" rIns="184061" bIns="184061" numCol="1" spcCol="1270" anchor="ctr" anchorCtr="0">
              <a:noAutofit/>
            </a:bodyPr>
            <a:lstStyle/>
            <a:p>
              <a:pPr lvl="0" algn="l" defTabSz="1422400" rtl="0">
                <a:lnSpc>
                  <a:spcPct val="90000"/>
                </a:lnSpc>
                <a:spcBef>
                  <a:spcPct val="0"/>
                </a:spcBef>
                <a:spcAft>
                  <a:spcPct val="35000"/>
                </a:spcAft>
              </a:pPr>
              <a:r>
                <a:rPr lang="en-US" sz="2800" kern="1200">
                  <a:solidFill>
                    <a:schemeClr val="tx1"/>
                  </a:solidFill>
                </a:rPr>
                <a:t>You identify </a:t>
              </a:r>
              <a:r>
                <a:rPr lang="en-US" sz="2800" u="sng" kern="1200">
                  <a:solidFill>
                    <a:schemeClr val="tx1"/>
                  </a:solidFill>
                </a:rPr>
                <a:t>appropriate</a:t>
              </a:r>
              <a:r>
                <a:rPr lang="en-US" sz="2800" kern="1200">
                  <a:solidFill>
                    <a:schemeClr val="tx1"/>
                  </a:solidFill>
                </a:rPr>
                <a:t> people (3) to serve as </a:t>
              </a:r>
              <a:r>
                <a:rPr lang="en-US" sz="2800" u="sng" kern="1200">
                  <a:solidFill>
                    <a:schemeClr val="tx1"/>
                  </a:solidFill>
                </a:rPr>
                <a:t>positive</a:t>
              </a:r>
              <a:r>
                <a:rPr lang="en-US" sz="2800" kern="1200">
                  <a:solidFill>
                    <a:schemeClr val="tx1"/>
                  </a:solidFill>
                </a:rPr>
                <a:t> references</a:t>
              </a:r>
            </a:p>
          </p:txBody>
        </p:sp>
        <p:sp>
          <p:nvSpPr>
            <p:cNvPr id="8" name="Freeform 7"/>
            <p:cNvSpPr/>
            <p:nvPr/>
          </p:nvSpPr>
          <p:spPr>
            <a:xfrm>
              <a:off x="3627862" y="4729934"/>
              <a:ext cx="7725938" cy="1272960"/>
            </a:xfrm>
            <a:custGeom>
              <a:avLst/>
              <a:gdLst>
                <a:gd name="connsiteX0" fmla="*/ 0 w 10515600"/>
                <a:gd name="connsiteY0" fmla="*/ 212164 h 1272960"/>
                <a:gd name="connsiteX1" fmla="*/ 212164 w 10515600"/>
                <a:gd name="connsiteY1" fmla="*/ 0 h 1272960"/>
                <a:gd name="connsiteX2" fmla="*/ 10303436 w 10515600"/>
                <a:gd name="connsiteY2" fmla="*/ 0 h 1272960"/>
                <a:gd name="connsiteX3" fmla="*/ 10515600 w 10515600"/>
                <a:gd name="connsiteY3" fmla="*/ 212164 h 1272960"/>
                <a:gd name="connsiteX4" fmla="*/ 10515600 w 10515600"/>
                <a:gd name="connsiteY4" fmla="*/ 1060796 h 1272960"/>
                <a:gd name="connsiteX5" fmla="*/ 10303436 w 10515600"/>
                <a:gd name="connsiteY5" fmla="*/ 1272960 h 1272960"/>
                <a:gd name="connsiteX6" fmla="*/ 212164 w 10515600"/>
                <a:gd name="connsiteY6" fmla="*/ 1272960 h 1272960"/>
                <a:gd name="connsiteX7" fmla="*/ 0 w 10515600"/>
                <a:gd name="connsiteY7" fmla="*/ 1060796 h 1272960"/>
                <a:gd name="connsiteX8" fmla="*/ 0 w 10515600"/>
                <a:gd name="connsiteY8" fmla="*/ 212164 h 127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272960">
                  <a:moveTo>
                    <a:pt x="0" y="212164"/>
                  </a:moveTo>
                  <a:cubicBezTo>
                    <a:pt x="0" y="94989"/>
                    <a:pt x="94989" y="0"/>
                    <a:pt x="212164" y="0"/>
                  </a:cubicBezTo>
                  <a:lnTo>
                    <a:pt x="10303436" y="0"/>
                  </a:lnTo>
                  <a:cubicBezTo>
                    <a:pt x="10420611" y="0"/>
                    <a:pt x="10515600" y="94989"/>
                    <a:pt x="10515600" y="212164"/>
                  </a:cubicBezTo>
                  <a:lnTo>
                    <a:pt x="10515600" y="1060796"/>
                  </a:lnTo>
                  <a:cubicBezTo>
                    <a:pt x="10515600" y="1177971"/>
                    <a:pt x="10420611" y="1272960"/>
                    <a:pt x="10303436" y="1272960"/>
                  </a:cubicBezTo>
                  <a:lnTo>
                    <a:pt x="212164" y="1272960"/>
                  </a:lnTo>
                  <a:cubicBezTo>
                    <a:pt x="94989" y="1272960"/>
                    <a:pt x="0" y="1177971"/>
                    <a:pt x="0" y="1060796"/>
                  </a:cubicBezTo>
                  <a:lnTo>
                    <a:pt x="0" y="212164"/>
                  </a:lnTo>
                  <a:close/>
                </a:path>
              </a:pathLst>
            </a:custGeom>
            <a:noFill/>
            <a:ln w="285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061" tIns="184061" rIns="184061" bIns="184061" numCol="1" spcCol="1270" anchor="ctr" anchorCtr="0">
              <a:noAutofit/>
            </a:bodyPr>
            <a:lstStyle/>
            <a:p>
              <a:pPr lvl="0" algn="l" defTabSz="1422400" rtl="0">
                <a:lnSpc>
                  <a:spcPct val="90000"/>
                </a:lnSpc>
                <a:spcBef>
                  <a:spcPct val="0"/>
                </a:spcBef>
                <a:spcAft>
                  <a:spcPct val="35000"/>
                </a:spcAft>
              </a:pPr>
              <a:r>
                <a:rPr lang="en-US" sz="2800" kern="1200" dirty="0">
                  <a:solidFill>
                    <a:schemeClr val="tx1"/>
                  </a:solidFill>
                </a:rPr>
                <a:t>They are linked to PhORCAS to rate candidates relative to expectations for someone entering a residency program</a:t>
              </a:r>
            </a:p>
          </p:txBody>
        </p:sp>
      </p:grpSp>
      <p:pic>
        <p:nvPicPr>
          <p:cNvPr id="1026" name="Picture 2" descr="C:\Users\mcdaneld\Downloads\ref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415" y="2002378"/>
            <a:ext cx="1270276" cy="12702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cdaneld\Downloads\3-persons-or-person-number-three-symb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7594" y="3401999"/>
            <a:ext cx="1327935" cy="132793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portal.phorcas.org/applicants2019/images/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477" y="5124870"/>
            <a:ext cx="2390775" cy="69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6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B8F8-1CB6-441F-A650-C69DE8F0394A}"/>
              </a:ext>
            </a:extLst>
          </p:cNvPr>
          <p:cNvSpPr>
            <a:spLocks noGrp="1"/>
          </p:cNvSpPr>
          <p:nvPr>
            <p:ph type="title"/>
          </p:nvPr>
        </p:nvSpPr>
        <p:spPr/>
        <p:txBody>
          <a:bodyPr/>
          <a:lstStyle/>
          <a:p>
            <a:r>
              <a:rPr lang="en-US" i="1" dirty="0"/>
              <a:t>Always</a:t>
            </a:r>
            <a:r>
              <a:rPr lang="en-US" dirty="0"/>
              <a:t> Follow Instructions!</a:t>
            </a:r>
          </a:p>
        </p:txBody>
      </p:sp>
      <p:sp>
        <p:nvSpPr>
          <p:cNvPr id="3" name="Content Placeholder 2">
            <a:extLst>
              <a:ext uri="{FF2B5EF4-FFF2-40B4-BE49-F238E27FC236}">
                <a16:creationId xmlns:a16="http://schemas.microsoft.com/office/drawing/2014/main" id="{0B54C46F-549F-4AAE-911A-0D60B96C39ED}"/>
              </a:ext>
            </a:extLst>
          </p:cNvPr>
          <p:cNvSpPr>
            <a:spLocks noGrp="1"/>
          </p:cNvSpPr>
          <p:nvPr>
            <p:ph idx="1"/>
          </p:nvPr>
        </p:nvSpPr>
        <p:spPr/>
        <p:txBody>
          <a:bodyPr>
            <a:normAutofit fontScale="92500" lnSpcReduction="10000"/>
          </a:bodyPr>
          <a:lstStyle/>
          <a:p>
            <a:r>
              <a:rPr lang="en-US" dirty="0"/>
              <a:t>If a program asks you for three letters of recommendation,                              </a:t>
            </a:r>
            <a:r>
              <a:rPr lang="en-US" dirty="0">
                <a:solidFill>
                  <a:srgbClr val="FF0000"/>
                </a:solidFill>
              </a:rPr>
              <a:t>THEY MEAN </a:t>
            </a:r>
            <a:r>
              <a:rPr lang="en-US" sz="4800" dirty="0">
                <a:solidFill>
                  <a:srgbClr val="FF0000"/>
                </a:solidFill>
              </a:rPr>
              <a:t>3</a:t>
            </a:r>
          </a:p>
          <a:p>
            <a:endParaRPr lang="en-US" dirty="0">
              <a:solidFill>
                <a:srgbClr val="FF0000"/>
              </a:solidFill>
            </a:endParaRPr>
          </a:p>
          <a:p>
            <a:r>
              <a:rPr lang="en-US" dirty="0"/>
              <a:t>Application instructions exist for a reason </a:t>
            </a:r>
          </a:p>
          <a:p>
            <a:endParaRPr lang="en-US" dirty="0"/>
          </a:p>
          <a:p>
            <a:r>
              <a:rPr lang="en-US" dirty="0"/>
              <a:t>Systematic application review process may not allow scoring additional letters </a:t>
            </a:r>
          </a:p>
          <a:p>
            <a:endParaRPr lang="en-US" dirty="0"/>
          </a:p>
          <a:p>
            <a:r>
              <a:rPr lang="en-US" dirty="0"/>
              <a:t>May cause a point of confusion or frustration for the program decision makers</a:t>
            </a:r>
          </a:p>
        </p:txBody>
      </p:sp>
      <p:pic>
        <p:nvPicPr>
          <p:cNvPr id="7170" name="Picture 2" descr="C:\Users\mcdaneld\Downloads\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51211" y="172528"/>
            <a:ext cx="1777042" cy="1777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34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4620-CE50-4CC8-A11E-F4CA6DA41787}"/>
              </a:ext>
            </a:extLst>
          </p:cNvPr>
          <p:cNvSpPr>
            <a:spLocks noGrp="1"/>
          </p:cNvSpPr>
          <p:nvPr>
            <p:ph type="title"/>
          </p:nvPr>
        </p:nvSpPr>
        <p:spPr/>
        <p:txBody>
          <a:bodyPr/>
          <a:lstStyle/>
          <a:p>
            <a:r>
              <a:rPr lang="en-US" dirty="0"/>
              <a:t>Specific Skill Characteristic Ratings</a:t>
            </a:r>
          </a:p>
        </p:txBody>
      </p:sp>
      <p:sp>
        <p:nvSpPr>
          <p:cNvPr id="7" name="Freeform 6"/>
          <p:cNvSpPr/>
          <p:nvPr/>
        </p:nvSpPr>
        <p:spPr>
          <a:xfrm>
            <a:off x="635663" y="1908312"/>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Written and oral communication skills</a:t>
            </a:r>
          </a:p>
        </p:txBody>
      </p:sp>
      <p:sp>
        <p:nvSpPr>
          <p:cNvPr id="8" name="Freeform 7"/>
          <p:cNvSpPr/>
          <p:nvPr/>
        </p:nvSpPr>
        <p:spPr>
          <a:xfrm>
            <a:off x="635663" y="5059101"/>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Working with peers/communicate effectively</a:t>
            </a:r>
          </a:p>
        </p:txBody>
      </p:sp>
      <p:sp>
        <p:nvSpPr>
          <p:cNvPr id="9" name="Freeform 8"/>
          <p:cNvSpPr/>
          <p:nvPr/>
        </p:nvSpPr>
        <p:spPr>
          <a:xfrm>
            <a:off x="627037" y="2700733"/>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Leadership/mentoring</a:t>
            </a:r>
          </a:p>
        </p:txBody>
      </p:sp>
      <p:sp>
        <p:nvSpPr>
          <p:cNvPr id="10" name="Freeform 9"/>
          <p:cNvSpPr/>
          <p:nvPr/>
        </p:nvSpPr>
        <p:spPr>
          <a:xfrm>
            <a:off x="635663" y="3490369"/>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a:solidFill>
                  <a:schemeClr val="tx1"/>
                </a:solidFill>
              </a:rPr>
              <a:t>Assertiveness</a:t>
            </a:r>
          </a:p>
        </p:txBody>
      </p:sp>
      <p:sp>
        <p:nvSpPr>
          <p:cNvPr id="11" name="Freeform 10"/>
          <p:cNvSpPr/>
          <p:nvPr/>
        </p:nvSpPr>
        <p:spPr>
          <a:xfrm>
            <a:off x="627037" y="4280769"/>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Organization and time management skills</a:t>
            </a:r>
          </a:p>
        </p:txBody>
      </p:sp>
      <p:sp>
        <p:nvSpPr>
          <p:cNvPr id="17" name="Freeform 16"/>
          <p:cNvSpPr/>
          <p:nvPr/>
        </p:nvSpPr>
        <p:spPr>
          <a:xfrm>
            <a:off x="627037" y="5841855"/>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Clinical problem solving skills</a:t>
            </a:r>
          </a:p>
        </p:txBody>
      </p:sp>
      <p:sp>
        <p:nvSpPr>
          <p:cNvPr id="18" name="Freeform 17"/>
          <p:cNvSpPr/>
          <p:nvPr/>
        </p:nvSpPr>
        <p:spPr>
          <a:xfrm>
            <a:off x="7977747" y="1908312"/>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dirty="0">
                <a:solidFill>
                  <a:schemeClr val="tx1"/>
                </a:solidFill>
              </a:rPr>
              <a:t>Effective p</a:t>
            </a:r>
            <a:r>
              <a:rPr lang="en-US" sz="2000" kern="1200" dirty="0">
                <a:solidFill>
                  <a:schemeClr val="tx1"/>
                </a:solidFill>
              </a:rPr>
              <a:t>atient interactions</a:t>
            </a:r>
          </a:p>
        </p:txBody>
      </p:sp>
      <p:sp>
        <p:nvSpPr>
          <p:cNvPr id="19" name="Freeform 18"/>
          <p:cNvSpPr/>
          <p:nvPr/>
        </p:nvSpPr>
        <p:spPr>
          <a:xfrm>
            <a:off x="7977747" y="2700487"/>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Dependability</a:t>
            </a:r>
          </a:p>
        </p:txBody>
      </p:sp>
      <p:sp>
        <p:nvSpPr>
          <p:cNvPr id="20" name="Freeform 19"/>
          <p:cNvSpPr/>
          <p:nvPr/>
        </p:nvSpPr>
        <p:spPr>
          <a:xfrm>
            <a:off x="7977747" y="4280770"/>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Willingness to accept constructive criticism</a:t>
            </a:r>
          </a:p>
        </p:txBody>
      </p:sp>
      <p:sp>
        <p:nvSpPr>
          <p:cNvPr id="21" name="Freeform 20"/>
          <p:cNvSpPr/>
          <p:nvPr/>
        </p:nvSpPr>
        <p:spPr>
          <a:xfrm>
            <a:off x="7977747" y="5059464"/>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Emotional stability/maturity</a:t>
            </a:r>
          </a:p>
        </p:txBody>
      </p:sp>
      <p:pic>
        <p:nvPicPr>
          <p:cNvPr id="2050" name="Picture 2" descr="C:\Users\mcdaneld\Downloads\custom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259" y="2400045"/>
            <a:ext cx="2872917" cy="287291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6" name="Freeform 25"/>
          <p:cNvSpPr/>
          <p:nvPr/>
        </p:nvSpPr>
        <p:spPr>
          <a:xfrm>
            <a:off x="7977747" y="5841594"/>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a:solidFill>
                  <a:schemeClr val="tx1"/>
                </a:solidFill>
              </a:rPr>
              <a:t>Professionalism</a:t>
            </a:r>
          </a:p>
        </p:txBody>
      </p:sp>
      <p:sp>
        <p:nvSpPr>
          <p:cNvPr id="27" name="Freeform 26"/>
          <p:cNvSpPr/>
          <p:nvPr/>
        </p:nvSpPr>
        <p:spPr>
          <a:xfrm>
            <a:off x="7977747" y="3490369"/>
            <a:ext cx="3785616" cy="741611"/>
          </a:xfrm>
          <a:custGeom>
            <a:avLst/>
            <a:gdLst>
              <a:gd name="connsiteX0" fmla="*/ 0 w 3785616"/>
              <a:gd name="connsiteY0" fmla="*/ 69319 h 415905"/>
              <a:gd name="connsiteX1" fmla="*/ 69319 w 3785616"/>
              <a:gd name="connsiteY1" fmla="*/ 0 h 415905"/>
              <a:gd name="connsiteX2" fmla="*/ 3716297 w 3785616"/>
              <a:gd name="connsiteY2" fmla="*/ 0 h 415905"/>
              <a:gd name="connsiteX3" fmla="*/ 3785616 w 3785616"/>
              <a:gd name="connsiteY3" fmla="*/ 69319 h 415905"/>
              <a:gd name="connsiteX4" fmla="*/ 3785616 w 3785616"/>
              <a:gd name="connsiteY4" fmla="*/ 346586 h 415905"/>
              <a:gd name="connsiteX5" fmla="*/ 3716297 w 3785616"/>
              <a:gd name="connsiteY5" fmla="*/ 415905 h 415905"/>
              <a:gd name="connsiteX6" fmla="*/ 69319 w 3785616"/>
              <a:gd name="connsiteY6" fmla="*/ 415905 h 415905"/>
              <a:gd name="connsiteX7" fmla="*/ 0 w 3785616"/>
              <a:gd name="connsiteY7" fmla="*/ 346586 h 415905"/>
              <a:gd name="connsiteX8" fmla="*/ 0 w 3785616"/>
              <a:gd name="connsiteY8" fmla="*/ 69319 h 41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415905">
                <a:moveTo>
                  <a:pt x="0" y="69319"/>
                </a:moveTo>
                <a:cubicBezTo>
                  <a:pt x="0" y="31035"/>
                  <a:pt x="31035" y="0"/>
                  <a:pt x="69319" y="0"/>
                </a:cubicBezTo>
                <a:lnTo>
                  <a:pt x="3716297" y="0"/>
                </a:lnTo>
                <a:cubicBezTo>
                  <a:pt x="3754581" y="0"/>
                  <a:pt x="3785616" y="31035"/>
                  <a:pt x="3785616" y="69319"/>
                </a:cubicBezTo>
                <a:lnTo>
                  <a:pt x="3785616" y="346586"/>
                </a:lnTo>
                <a:cubicBezTo>
                  <a:pt x="3785616" y="384870"/>
                  <a:pt x="3754581" y="415905"/>
                  <a:pt x="3716297" y="415905"/>
                </a:cubicBezTo>
                <a:lnTo>
                  <a:pt x="69319" y="415905"/>
                </a:lnTo>
                <a:cubicBezTo>
                  <a:pt x="31035" y="415905"/>
                  <a:pt x="0" y="384870"/>
                  <a:pt x="0" y="346586"/>
                </a:cubicBezTo>
                <a:lnTo>
                  <a:pt x="0" y="69319"/>
                </a:lnTo>
                <a:close/>
              </a:path>
            </a:pathLst>
          </a:custGeom>
          <a:noFill/>
          <a:ln w="19050">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63" tIns="50783" rIns="81263" bIns="50783" numCol="1" spcCol="1270" anchor="ctr" anchorCtr="0">
            <a:noAutofit/>
          </a:bodyPr>
          <a:lstStyle/>
          <a:p>
            <a:pPr lvl="0" algn="ctr" defTabSz="711200" rtl="0">
              <a:lnSpc>
                <a:spcPct val="90000"/>
              </a:lnSpc>
              <a:spcBef>
                <a:spcPct val="0"/>
              </a:spcBef>
              <a:spcAft>
                <a:spcPct val="35000"/>
              </a:spcAft>
            </a:pPr>
            <a:r>
              <a:rPr lang="en-US" sz="2000" kern="1200" dirty="0">
                <a:solidFill>
                  <a:schemeClr val="tx1"/>
                </a:solidFill>
              </a:rPr>
              <a:t>Independence/resourcefulness</a:t>
            </a:r>
          </a:p>
        </p:txBody>
      </p:sp>
    </p:spTree>
    <p:extLst>
      <p:ext uri="{BB962C8B-B14F-4D97-AF65-F5344CB8AC3E}">
        <p14:creationId xmlns:p14="http://schemas.microsoft.com/office/powerpoint/2010/main" val="1176360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DA7C5-1FC4-4003-9E58-C4E8102B6D8F}"/>
              </a:ext>
            </a:extLst>
          </p:cNvPr>
          <p:cNvSpPr>
            <a:spLocks noGrp="1"/>
          </p:cNvSpPr>
          <p:nvPr>
            <p:ph type="title"/>
          </p:nvPr>
        </p:nvSpPr>
        <p:spPr/>
        <p:txBody>
          <a:bodyPr/>
          <a:lstStyle/>
          <a:p>
            <a:r>
              <a:rPr lang="en-US" dirty="0"/>
              <a:t>What References Must Provide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99577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932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3A71A-8BF0-4BBB-AD3F-C7BEFEC25DFB}"/>
              </a:ext>
            </a:extLst>
          </p:cNvPr>
          <p:cNvSpPr>
            <a:spLocks noGrp="1"/>
          </p:cNvSpPr>
          <p:nvPr>
            <p:ph type="title"/>
          </p:nvPr>
        </p:nvSpPr>
        <p:spPr/>
        <p:txBody>
          <a:bodyPr/>
          <a:lstStyle/>
          <a:p>
            <a:r>
              <a:rPr lang="en-US" dirty="0"/>
              <a:t>Who Do You Choose?</a:t>
            </a:r>
          </a:p>
        </p:txBody>
      </p:sp>
      <p:sp>
        <p:nvSpPr>
          <p:cNvPr id="3" name="Content Placeholder 2">
            <a:extLst>
              <a:ext uri="{FF2B5EF4-FFF2-40B4-BE49-F238E27FC236}">
                <a16:creationId xmlns:a16="http://schemas.microsoft.com/office/drawing/2014/main" id="{71FB02D4-7C81-45B6-9A08-819FED9AFEB1}"/>
              </a:ext>
            </a:extLst>
          </p:cNvPr>
          <p:cNvSpPr>
            <a:spLocks noGrp="1"/>
          </p:cNvSpPr>
          <p:nvPr>
            <p:ph idx="1"/>
          </p:nvPr>
        </p:nvSpPr>
        <p:spPr>
          <a:xfrm>
            <a:off x="715989" y="1923691"/>
            <a:ext cx="10731263" cy="4408097"/>
          </a:xfrm>
        </p:spPr>
        <p:txBody>
          <a:bodyPr/>
          <a:lstStyle/>
          <a:p>
            <a:r>
              <a:rPr lang="en-US" dirty="0"/>
              <a:t>Someone who has </a:t>
            </a:r>
            <a:r>
              <a:rPr lang="en-US" u="sng" dirty="0"/>
              <a:t>firsthand knowledge</a:t>
            </a:r>
            <a:r>
              <a:rPr lang="en-US" dirty="0"/>
              <a:t> and can </a:t>
            </a:r>
            <a:r>
              <a:rPr lang="en-US" u="sng" dirty="0"/>
              <a:t>speak/write well </a:t>
            </a:r>
            <a:r>
              <a:rPr lang="en-US" dirty="0"/>
              <a:t>in </a:t>
            </a:r>
            <a:r>
              <a:rPr lang="en-US" u="sng" dirty="0"/>
              <a:t>specific detail</a:t>
            </a:r>
            <a:r>
              <a:rPr lang="en-US" dirty="0"/>
              <a:t> of your </a:t>
            </a:r>
            <a:r>
              <a:rPr lang="en-US" u="sng" dirty="0"/>
              <a:t>patient care</a:t>
            </a:r>
            <a:r>
              <a:rPr lang="en-US" dirty="0"/>
              <a:t> and </a:t>
            </a:r>
            <a:r>
              <a:rPr lang="en-US" u="sng" dirty="0"/>
              <a:t>clinical practice skills</a:t>
            </a:r>
          </a:p>
          <a:p>
            <a:endParaRPr lang="en-US" u="sng" dirty="0"/>
          </a:p>
          <a:p>
            <a:pPr lvl="1">
              <a:buFont typeface="Wingdings" panose="05000000000000000000" pitchFamily="2" charset="2"/>
              <a:buChar char="ü"/>
            </a:pPr>
            <a:r>
              <a:rPr lang="en-US" sz="2800" dirty="0"/>
              <a:t>Clinical faculty members</a:t>
            </a:r>
          </a:p>
          <a:p>
            <a:pPr lvl="1">
              <a:buFont typeface="Wingdings" panose="05000000000000000000" pitchFamily="2" charset="2"/>
              <a:buChar char="ü"/>
            </a:pPr>
            <a:r>
              <a:rPr lang="en-US" sz="2800" dirty="0"/>
              <a:t>Preceptors</a:t>
            </a:r>
          </a:p>
          <a:p>
            <a:pPr lvl="1">
              <a:buFont typeface="Wingdings" panose="05000000000000000000" pitchFamily="2" charset="2"/>
              <a:buChar char="ü"/>
            </a:pPr>
            <a:r>
              <a:rPr lang="en-US" sz="2800" dirty="0"/>
              <a:t>Clinical pharmacists</a:t>
            </a:r>
          </a:p>
        </p:txBody>
      </p:sp>
      <p:pic>
        <p:nvPicPr>
          <p:cNvPr id="3074" name="Picture 2" descr="C:\Users\mcdaneld\Downloads\social-ca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3622" y="3010295"/>
            <a:ext cx="2950557" cy="2950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99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0F07-E132-4B86-898F-BC25B20F5F42}"/>
              </a:ext>
            </a:extLst>
          </p:cNvPr>
          <p:cNvSpPr>
            <a:spLocks noGrp="1"/>
          </p:cNvSpPr>
          <p:nvPr>
            <p:ph type="title"/>
          </p:nvPr>
        </p:nvSpPr>
        <p:spPr/>
        <p:txBody>
          <a:bodyPr/>
          <a:lstStyle/>
          <a:p>
            <a:r>
              <a:rPr lang="en-US" dirty="0"/>
              <a:t>Choosing Appropriate Individuals</a:t>
            </a:r>
          </a:p>
        </p:txBody>
      </p:sp>
      <p:sp>
        <p:nvSpPr>
          <p:cNvPr id="3" name="Content Placeholder 2">
            <a:extLst>
              <a:ext uri="{FF2B5EF4-FFF2-40B4-BE49-F238E27FC236}">
                <a16:creationId xmlns:a16="http://schemas.microsoft.com/office/drawing/2014/main" id="{8B8091FA-2DF9-4439-8F79-3ADB95D91AA5}"/>
              </a:ext>
            </a:extLst>
          </p:cNvPr>
          <p:cNvSpPr>
            <a:spLocks noGrp="1"/>
          </p:cNvSpPr>
          <p:nvPr>
            <p:ph idx="1"/>
          </p:nvPr>
        </p:nvSpPr>
        <p:spPr>
          <a:xfrm>
            <a:off x="838200" y="1825625"/>
            <a:ext cx="9056298" cy="4351338"/>
          </a:xfrm>
        </p:spPr>
        <p:txBody>
          <a:bodyPr>
            <a:normAutofit/>
          </a:bodyPr>
          <a:lstStyle/>
          <a:p>
            <a:r>
              <a:rPr lang="en-US" dirty="0"/>
              <a:t>Identify individuals that can illustrate your assets and unique qualities that will predict success in your future position</a:t>
            </a:r>
          </a:p>
          <a:p>
            <a:endParaRPr lang="en-US" dirty="0"/>
          </a:p>
          <a:p>
            <a:r>
              <a:rPr lang="en-US" dirty="0"/>
              <a:t>The “1-1-1” strategy may not fit all</a:t>
            </a:r>
          </a:p>
          <a:p>
            <a:endParaRPr lang="en-US" dirty="0"/>
          </a:p>
          <a:p>
            <a:r>
              <a:rPr lang="en-US" dirty="0"/>
              <a:t>Prom queens and quarterbacks aren’t always the best references</a:t>
            </a:r>
          </a:p>
          <a:p>
            <a:endParaRPr lang="en-US" dirty="0"/>
          </a:p>
        </p:txBody>
      </p:sp>
      <p:pic>
        <p:nvPicPr>
          <p:cNvPr id="4" name="Picture 2" descr="C:\Users\mcdaneld\Downloads\choi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4781" y="155276"/>
            <a:ext cx="2173856" cy="2173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41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B8F8-1CB6-441F-A650-C69DE8F0394A}"/>
              </a:ext>
            </a:extLst>
          </p:cNvPr>
          <p:cNvSpPr>
            <a:spLocks noGrp="1"/>
          </p:cNvSpPr>
          <p:nvPr>
            <p:ph type="title"/>
          </p:nvPr>
        </p:nvSpPr>
        <p:spPr/>
        <p:txBody>
          <a:bodyPr/>
          <a:lstStyle/>
          <a:p>
            <a:r>
              <a:rPr lang="en-US" dirty="0"/>
              <a:t>Positive Recommendations</a:t>
            </a:r>
          </a:p>
        </p:txBody>
      </p:sp>
      <p:sp>
        <p:nvSpPr>
          <p:cNvPr id="3" name="Content Placeholder 2">
            <a:extLst>
              <a:ext uri="{FF2B5EF4-FFF2-40B4-BE49-F238E27FC236}">
                <a16:creationId xmlns:a16="http://schemas.microsoft.com/office/drawing/2014/main" id="{0B54C46F-549F-4AAE-911A-0D60B96C39ED}"/>
              </a:ext>
            </a:extLst>
          </p:cNvPr>
          <p:cNvSpPr>
            <a:spLocks noGrp="1"/>
          </p:cNvSpPr>
          <p:nvPr>
            <p:ph idx="1"/>
          </p:nvPr>
        </p:nvSpPr>
        <p:spPr/>
        <p:txBody>
          <a:bodyPr>
            <a:normAutofit lnSpcReduction="10000"/>
          </a:bodyPr>
          <a:lstStyle/>
          <a:p>
            <a:r>
              <a:rPr lang="en-US" dirty="0"/>
              <a:t>Ask your letter writers whether they are willing to write a </a:t>
            </a:r>
            <a:r>
              <a:rPr lang="en-US" b="1" i="1" u="sng" dirty="0"/>
              <a:t>positive</a:t>
            </a:r>
            <a:r>
              <a:rPr lang="en-US" dirty="0"/>
              <a:t> letter of recommendation for you</a:t>
            </a:r>
          </a:p>
          <a:p>
            <a:pPr lvl="1"/>
            <a:r>
              <a:rPr lang="en-US" i="1" dirty="0"/>
              <a:t>You will have to waive the right to review the letter</a:t>
            </a:r>
            <a:endParaRPr lang="en-US" dirty="0"/>
          </a:p>
          <a:p>
            <a:endParaRPr lang="en-US" dirty="0"/>
          </a:p>
          <a:p>
            <a:r>
              <a:rPr lang="en-US" dirty="0"/>
              <a:t>Simply adding “positive” or “good” to qualify the type of letter they will write could save you a mediocre/bad letter </a:t>
            </a:r>
          </a:p>
          <a:p>
            <a:endParaRPr lang="en-US" dirty="0"/>
          </a:p>
          <a:p>
            <a:r>
              <a:rPr lang="en-US" dirty="0"/>
              <a:t>Letter writers are not out to demolish your professional aspirations, but they may not have as high of an opinion of you as you think they do</a:t>
            </a:r>
          </a:p>
        </p:txBody>
      </p:sp>
      <p:pic>
        <p:nvPicPr>
          <p:cNvPr id="4" name="Picture 2" descr="C:\Users\mcdaneld\Downloads\pl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6836" y="120770"/>
            <a:ext cx="1140198" cy="1140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947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0</TotalTime>
  <Words>2162</Words>
  <Application>Microsoft Office PowerPoint</Application>
  <PresentationFormat>Widescreen</PresentationFormat>
  <Paragraphs>315</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Choosing References</vt:lpstr>
      <vt:lpstr>PowerPoint Presentation</vt:lpstr>
      <vt:lpstr>Choosing Your References</vt:lpstr>
      <vt:lpstr>Always Follow Instructions!</vt:lpstr>
      <vt:lpstr>Specific Skill Characteristic Ratings</vt:lpstr>
      <vt:lpstr>What References Must Provide</vt:lpstr>
      <vt:lpstr>Who Do You Choose?</vt:lpstr>
      <vt:lpstr>Choosing Appropriate Individuals</vt:lpstr>
      <vt:lpstr>Positive Recommendations</vt:lpstr>
      <vt:lpstr>Steps for the Best Outcome</vt:lpstr>
      <vt:lpstr>Additional Keys to Success</vt:lpstr>
      <vt:lpstr>Provide the Following</vt:lpstr>
      <vt:lpstr>Example of What to Provide</vt:lpstr>
      <vt:lpstr>PowerPoint Presentation</vt:lpstr>
      <vt:lpstr>Outline </vt:lpstr>
      <vt:lpstr>What is a Letter of Intent?  </vt:lpstr>
      <vt:lpstr>What Makes a Good Letter of Intent?</vt:lpstr>
      <vt:lpstr>Appearance and Format </vt:lpstr>
      <vt:lpstr>Introduction </vt:lpstr>
      <vt:lpstr>Program-Candidate Fit </vt:lpstr>
      <vt:lpstr>Candidate-Program Fit </vt:lpstr>
      <vt:lpstr>Conclusion </vt:lpstr>
      <vt:lpstr>General Tips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References</dc:title>
  <dc:creator>Duba, Vern</dc:creator>
  <cp:lastModifiedBy>SCOOTER DINGUS</cp:lastModifiedBy>
  <cp:revision>21</cp:revision>
  <cp:lastPrinted>2019-11-01T15:05:10Z</cp:lastPrinted>
  <dcterms:created xsi:type="dcterms:W3CDTF">2019-10-04T15:46:23Z</dcterms:created>
  <dcterms:modified xsi:type="dcterms:W3CDTF">2019-11-10T01:26:00Z</dcterms:modified>
</cp:coreProperties>
</file>